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Poppins"/>
      <p:regular r:id="rId27"/>
      <p:bold r:id="rId28"/>
      <p:italic r:id="rId29"/>
      <p:boldItalic r:id="rId30"/>
    </p:embeddedFont>
    <p:embeddedFont>
      <p:font typeface="Poppins Light"/>
      <p:regular r:id="rId31"/>
      <p:bold r:id="rId32"/>
      <p:italic r:id="rId33"/>
      <p:boldItalic r:id="rId34"/>
    </p:embeddedFont>
    <p:embeddedFont>
      <p:font typeface="Poppins Medium"/>
      <p:regular r:id="rId35"/>
      <p:bold r:id="rId36"/>
      <p:italic r:id="rId37"/>
      <p:boldItalic r:id="rId38"/>
    </p:embeddedFont>
    <p:embeddedFont>
      <p:font typeface="Helvetica Neue"/>
      <p:regular r:id="rId39"/>
      <p:bold r:id="rId40"/>
      <p:italic r:id="rId41"/>
      <p:boldItalic r:id="rId42"/>
    </p:embeddedFont>
    <p:embeddedFont>
      <p:font typeface="Poppins SemiBold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7" roundtripDataSignature="AMtx7mj5V5Ig0z1+CUgI90Yr4CttMJd9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4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6.xml"/><Relationship Id="rId44" Type="http://schemas.openxmlformats.org/officeDocument/2006/relationships/font" Target="fonts/PoppinsSemiBold-bold.fntdata"/><Relationship Id="rId21" Type="http://schemas.openxmlformats.org/officeDocument/2006/relationships/slide" Target="slides/slide15.xml"/><Relationship Id="rId43" Type="http://schemas.openxmlformats.org/officeDocument/2006/relationships/font" Target="fonts/PoppinsSemiBold-regular.fntdata"/><Relationship Id="rId24" Type="http://schemas.openxmlformats.org/officeDocument/2006/relationships/slide" Target="slides/slide18.xml"/><Relationship Id="rId46" Type="http://schemas.openxmlformats.org/officeDocument/2006/relationships/font" Target="fonts/PoppinsSemiBold-boldItalic.fntdata"/><Relationship Id="rId23" Type="http://schemas.openxmlformats.org/officeDocument/2006/relationships/slide" Target="slides/slide17.xml"/><Relationship Id="rId45" Type="http://schemas.openxmlformats.org/officeDocument/2006/relationships/font" Target="fonts/PoppinsSemiBold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customschemas.google.com/relationships/presentationmetadata" Target="metadata"/><Relationship Id="rId28" Type="http://schemas.openxmlformats.org/officeDocument/2006/relationships/font" Target="fonts/Poppins-bold.fntdata"/><Relationship Id="rId27" Type="http://schemas.openxmlformats.org/officeDocument/2006/relationships/font" Target="fonts/Poppins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Light-regular.fntdata"/><Relationship Id="rId30" Type="http://schemas.openxmlformats.org/officeDocument/2006/relationships/font" Target="fonts/Poppins-boldItalic.fntdata"/><Relationship Id="rId11" Type="http://schemas.openxmlformats.org/officeDocument/2006/relationships/slide" Target="slides/slide5.xml"/><Relationship Id="rId33" Type="http://schemas.openxmlformats.org/officeDocument/2006/relationships/font" Target="fonts/PoppinsLight-italic.fntdata"/><Relationship Id="rId10" Type="http://schemas.openxmlformats.org/officeDocument/2006/relationships/slide" Target="slides/slide4.xml"/><Relationship Id="rId32" Type="http://schemas.openxmlformats.org/officeDocument/2006/relationships/font" Target="fonts/PoppinsLight-bold.fntdata"/><Relationship Id="rId13" Type="http://schemas.openxmlformats.org/officeDocument/2006/relationships/slide" Target="slides/slide7.xml"/><Relationship Id="rId35" Type="http://schemas.openxmlformats.org/officeDocument/2006/relationships/font" Target="fonts/PoppinsMedium-regular.fntdata"/><Relationship Id="rId12" Type="http://schemas.openxmlformats.org/officeDocument/2006/relationships/slide" Target="slides/slide6.xml"/><Relationship Id="rId34" Type="http://schemas.openxmlformats.org/officeDocument/2006/relationships/font" Target="fonts/PoppinsLight-boldItalic.fntdata"/><Relationship Id="rId15" Type="http://schemas.openxmlformats.org/officeDocument/2006/relationships/slide" Target="slides/slide9.xml"/><Relationship Id="rId37" Type="http://schemas.openxmlformats.org/officeDocument/2006/relationships/font" Target="fonts/PoppinsMedium-italic.fntdata"/><Relationship Id="rId14" Type="http://schemas.openxmlformats.org/officeDocument/2006/relationships/slide" Target="slides/slide8.xml"/><Relationship Id="rId36" Type="http://schemas.openxmlformats.org/officeDocument/2006/relationships/font" Target="fonts/PoppinsMedium-bold.fntdata"/><Relationship Id="rId17" Type="http://schemas.openxmlformats.org/officeDocument/2006/relationships/slide" Target="slides/slide11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10.xml"/><Relationship Id="rId38" Type="http://schemas.openxmlformats.org/officeDocument/2006/relationships/font" Target="fonts/PoppinsMedium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 I want to talk to you today about something that I think is more important than anything you will learn from me about doing loans…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Managing your thoughts and your energy…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 can make a strong case that there is nothing more important that any of us can work on… me included…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Let me prove this out…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It’s a life’s work for me and I would imagine for all of you…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But few of us are taught the formula…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Today, I want to build a model for you….a model of understanding that will help you in all aspects of your life..</a:t>
            </a:r>
            <a:endParaRPr/>
          </a:p>
        </p:txBody>
      </p:sp>
      <p:sp>
        <p:nvSpPr>
          <p:cNvPr id="168" name="Google Shape;16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Breathing is something that I have been doing lately and it helps…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Mantra… everything is going to be ok… You’re ok.. When I get overwhelmed…</a:t>
            </a:r>
            <a:endParaRPr/>
          </a:p>
        </p:txBody>
      </p:sp>
      <p:sp>
        <p:nvSpPr>
          <p:cNvPr id="312" name="Google Shape;31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Would I rather complain than find the learning in this situation?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Would I rather solicit the support of others and talk behind someone’s back?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Would I rather complain about rates, or my processor, or my unloyal realtors?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Remember… you are vibrating!</a:t>
            </a:r>
            <a:endParaRPr/>
          </a:p>
        </p:txBody>
      </p:sp>
      <p:sp>
        <p:nvSpPr>
          <p:cNvPr id="327" name="Google Shape;32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* Need slide: I am teaching Health &amp; Mindset on January 8th in the Atlas.  We will take that training and all other related modules from The Atlas and Create and Health &amp; Mindset GPT.  It will be a combinatin of all your modules and mine.  We sell the EASY BUTTON for mastering your Health and Wellness . 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7" name="Google Shape;367;p13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79" name="Google Shape;379;p14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96" name="Google Shape;396;p15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11" name="Google Shape;411;p16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34" name="Google Shape;434;p17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92" name="Google Shape;492;p19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1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Statistics show that we have somewhere between 60k and 80k thoughts a day…90% of those thoughts we had yesterday and the day before etc…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So here is how it works… review the model…and explain the pituitary gland (The Master Gland of the body)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So let me give you a couple of examples (The knife and a baby)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Statistically proven that we have an electromagnetic field around our body that can be measured…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Our thoughts and those subsequent emotions create that field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18" name="Google Shape;518;p20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2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2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So lets examine this… I want you to think of someone you know who is always negative… they are a victim…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Now I want you to think of someone who is always positive in your life… what does it feel like to be with them?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Which one will be a more successful originator (Agents work with)? Which one will be closer with their spouse? Their child? Have more friendships?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This is why I say it’s the most important thing we can work on… and only you can work on it!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Words &amp; Thoughts are powerful… they dictate our experience of life…</a:t>
            </a:r>
            <a:endParaRPr/>
          </a:p>
        </p:txBody>
      </p:sp>
      <p:sp>
        <p:nvSpPr>
          <p:cNvPr id="208" name="Google Shape;20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One is a state of empowerment and the other a state of being a victim…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Which one has Barry adopted??</a:t>
            </a:r>
            <a:endParaRPr/>
          </a:p>
        </p:txBody>
      </p:sp>
      <p:sp>
        <p:nvSpPr>
          <p:cNvPr id="218" name="Google Shape;21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When things get difficult, which state do you migrate to? I know that its hard and I can go there with the best of them…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But ask yourself, where is it taking me? What is my energy when I go there? </a:t>
            </a:r>
            <a:endParaRPr/>
          </a:p>
        </p:txBody>
      </p:sp>
      <p:sp>
        <p:nvSpPr>
          <p:cNvPr id="233" name="Google Shape;23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call these two states Above and Below the Line… (High learning state and low learning state)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When below the line we are separate…we feel sorry for ourselves… we feel like we are alone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see the world and others as against us…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Cortisol causes our focus to become very narrowed and fixated on one thing… survival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The loss is creativity, openness and connection with others (All arguments and wars are fought as a result of both parties being below the line)</a:t>
            </a:r>
            <a:endParaRPr/>
          </a:p>
        </p:txBody>
      </p:sp>
      <p:sp>
        <p:nvSpPr>
          <p:cNvPr id="258" name="Google Shape;25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When we are going through a difficult time we are often in fear… when in fear we try to control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The opposite of fear and control is trust and surrender…this is the learning state.  What is this meant to teach me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Think of the challenges of seeing your bank accounts drop… scary right? But was it not your teacher as well?</a:t>
            </a:r>
            <a:endParaRPr/>
          </a:p>
        </p:txBody>
      </p:sp>
      <p:sp>
        <p:nvSpPr>
          <p:cNvPr id="276" name="Google Shape;27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Back in the beginning the world was a dangerous place… Saber Tooth Tiger.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Our brains didn’t have he capacity to think in the future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developed the pre-frontal cortex…this is what allows us to strategize…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It also is what makes it tough to be present…Our world is constantly coming at us…loans blowing up (Think that a day when that happened)</a:t>
            </a:r>
            <a:endParaRPr/>
          </a:p>
        </p:txBody>
      </p:sp>
      <p:sp>
        <p:nvSpPr>
          <p:cNvPr id="298" name="Google Shape;29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/>
          <p:nvPr/>
        </p:nvSpPr>
        <p:spPr>
          <a:xfrm>
            <a:off x="0" y="4762500"/>
            <a:ext cx="18288000" cy="5524500"/>
          </a:xfrm>
          <a:custGeom>
            <a:rect b="b" l="l" r="r" t="t"/>
            <a:pathLst>
              <a:path extrusionOk="0" h="10812216" w="18947547">
                <a:moveTo>
                  <a:pt x="0" y="0"/>
                </a:moveTo>
                <a:lnTo>
                  <a:pt x="18947547" y="0"/>
                </a:lnTo>
                <a:lnTo>
                  <a:pt x="18947547" y="10812216"/>
                </a:lnTo>
                <a:lnTo>
                  <a:pt x="0" y="10812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-68273" l="-1666" r="-83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5"/>
          <p:cNvSpPr/>
          <p:nvPr/>
        </p:nvSpPr>
        <p:spPr>
          <a:xfrm>
            <a:off x="0" y="9714422"/>
            <a:ext cx="18307053" cy="572578"/>
          </a:xfrm>
          <a:custGeom>
            <a:rect b="b" l="l" r="r" t="t"/>
            <a:pathLst>
              <a:path extrusionOk="0" h="205199" w="6560834">
                <a:moveTo>
                  <a:pt x="0" y="0"/>
                </a:moveTo>
                <a:lnTo>
                  <a:pt x="6560834" y="0"/>
                </a:lnTo>
                <a:lnTo>
                  <a:pt x="6560834" y="205199"/>
                </a:lnTo>
                <a:lnTo>
                  <a:pt x="0" y="205199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5"/>
          <p:cNvSpPr txBox="1"/>
          <p:nvPr/>
        </p:nvSpPr>
        <p:spPr>
          <a:xfrm>
            <a:off x="0" y="9668821"/>
            <a:ext cx="18307050" cy="625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5" name="Google Shape;115;p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6" name="Google Shape;116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4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3" name="Google Shape;123;p4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4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5" name="Google Shape;125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0" name="Google Shape;140;p4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1" name="Google Shape;14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4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8" name="Google Shape;148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7"/>
          <p:cNvSpPr/>
          <p:nvPr/>
        </p:nvSpPr>
        <p:spPr>
          <a:xfrm>
            <a:off x="0" y="4762500"/>
            <a:ext cx="18288000" cy="5524500"/>
          </a:xfrm>
          <a:custGeom>
            <a:rect b="b" l="l" r="r" t="t"/>
            <a:pathLst>
              <a:path extrusionOk="0" h="10812216" w="18947547">
                <a:moveTo>
                  <a:pt x="0" y="0"/>
                </a:moveTo>
                <a:lnTo>
                  <a:pt x="18947547" y="0"/>
                </a:lnTo>
                <a:lnTo>
                  <a:pt x="18947547" y="10812216"/>
                </a:lnTo>
                <a:lnTo>
                  <a:pt x="0" y="10812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6000"/>
            </a:blip>
            <a:stretch>
              <a:fillRect b="-68273" l="-1666" r="-83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3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9.png"/><Relationship Id="rId5" Type="http://schemas.openxmlformats.org/officeDocument/2006/relationships/image" Target="../media/image4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18.jp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9.png"/><Relationship Id="rId7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8.png"/><Relationship Id="rId13" Type="http://schemas.openxmlformats.org/officeDocument/2006/relationships/image" Target="../media/image36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Relationship Id="rId4" Type="http://schemas.openxmlformats.org/officeDocument/2006/relationships/image" Target="../media/image37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5" Type="http://schemas.openxmlformats.org/officeDocument/2006/relationships/image" Target="../media/image46.png"/><Relationship Id="rId6" Type="http://schemas.openxmlformats.org/officeDocument/2006/relationships/image" Target="../media/image45.png"/><Relationship Id="rId7" Type="http://schemas.openxmlformats.org/officeDocument/2006/relationships/image" Target="../media/image40.png"/><Relationship Id="rId8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Relationship Id="rId4" Type="http://schemas.openxmlformats.org/officeDocument/2006/relationships/image" Target="../media/image19.jpg"/><Relationship Id="rId5" Type="http://schemas.openxmlformats.org/officeDocument/2006/relationships/image" Target="../media/image12.jp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9.png"/><Relationship Id="rId5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g"/><Relationship Id="rId4" Type="http://schemas.openxmlformats.org/officeDocument/2006/relationships/image" Target="../media/image23.jpg"/><Relationship Id="rId5" Type="http://schemas.openxmlformats.org/officeDocument/2006/relationships/image" Target="../media/image10.jp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23.jp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16.jp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84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/>
          <p:nvPr/>
        </p:nvSpPr>
        <p:spPr>
          <a:xfrm rot="10800000">
            <a:off x="2533973" y="8724015"/>
            <a:ext cx="18288000" cy="9053779"/>
          </a:xfrm>
          <a:custGeom>
            <a:rect b="b" l="l" r="r" t="t"/>
            <a:pathLst>
              <a:path extrusionOk="0" h="9053779" w="18288000">
                <a:moveTo>
                  <a:pt x="18288000" y="9053779"/>
                </a:moveTo>
                <a:lnTo>
                  <a:pt x="0" y="905377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9053779"/>
                </a:lnTo>
                <a:close/>
              </a:path>
            </a:pathLst>
          </a:custGeom>
          <a:blipFill rotWithShape="1">
            <a:blip r:embed="rId4">
              <a:alphaModFix amt="40000"/>
            </a:blip>
            <a:stretch>
              <a:fillRect b="0" l="-394" r="-57326" t="-1527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/>
          <p:nvPr/>
        </p:nvSpPr>
        <p:spPr>
          <a:xfrm flipH="1" rot="10800000">
            <a:off x="0" y="3650022"/>
            <a:ext cx="18288000" cy="9053779"/>
          </a:xfrm>
          <a:custGeom>
            <a:rect b="b" l="l" r="r" t="t"/>
            <a:pathLst>
              <a:path extrusionOk="0" h="9053779" w="18288000">
                <a:moveTo>
                  <a:pt x="0" y="9053779"/>
                </a:moveTo>
                <a:lnTo>
                  <a:pt x="18288000" y="9053779"/>
                </a:lnTo>
                <a:lnTo>
                  <a:pt x="18288000" y="0"/>
                </a:lnTo>
                <a:lnTo>
                  <a:pt x="0" y="0"/>
                </a:lnTo>
                <a:lnTo>
                  <a:pt x="0" y="9053779"/>
                </a:lnTo>
                <a:close/>
              </a:path>
            </a:pathLst>
          </a:custGeom>
          <a:blipFill rotWithShape="1">
            <a:blip r:embed="rId5">
              <a:alphaModFix amt="40000"/>
            </a:blip>
            <a:stretch>
              <a:fillRect b="0" l="-114" r="-3670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"/>
          <p:cNvSpPr/>
          <p:nvPr/>
        </p:nvSpPr>
        <p:spPr>
          <a:xfrm>
            <a:off x="1066222" y="1150254"/>
            <a:ext cx="4397416" cy="766218"/>
          </a:xfrm>
          <a:custGeom>
            <a:rect b="b" l="l" r="r" t="t"/>
            <a:pathLst>
              <a:path extrusionOk="0" h="766218" w="4397416">
                <a:moveTo>
                  <a:pt x="0" y="0"/>
                </a:moveTo>
                <a:lnTo>
                  <a:pt x="4397416" y="0"/>
                </a:lnTo>
                <a:lnTo>
                  <a:pt x="4397416" y="766218"/>
                </a:lnTo>
                <a:lnTo>
                  <a:pt x="0" y="766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085" r="0" t="-1281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1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175" name="Google Shape;175;p1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 Slide 1 of 12</a:t>
              </a:r>
              <a:endParaRPr/>
            </a:p>
          </p:txBody>
        </p:sp>
      </p:grpSp>
      <p:cxnSp>
        <p:nvCxnSpPr>
          <p:cNvPr id="177" name="Google Shape;177;p1"/>
          <p:cNvCxnSpPr/>
          <p:nvPr/>
        </p:nvCxnSpPr>
        <p:spPr>
          <a:xfrm>
            <a:off x="1066222" y="2241742"/>
            <a:ext cx="4397416" cy="0"/>
          </a:xfrm>
          <a:prstGeom prst="straightConnector1">
            <a:avLst/>
          </a:prstGeom>
          <a:noFill/>
          <a:ln cap="rnd" cmpd="sng" w="95250">
            <a:solidFill>
              <a:srgbClr val="DFB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p1"/>
          <p:cNvSpPr txBox="1"/>
          <p:nvPr/>
        </p:nvSpPr>
        <p:spPr>
          <a:xfrm>
            <a:off x="1028700" y="3961172"/>
            <a:ext cx="7511055" cy="19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5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Managing Your Thoughts &amp; Energy</a:t>
            </a:r>
            <a:endParaRPr/>
          </a:p>
        </p:txBody>
      </p:sp>
      <p:sp>
        <p:nvSpPr>
          <p:cNvPr id="179" name="Google Shape;179;p1"/>
          <p:cNvSpPr txBox="1"/>
          <p:nvPr/>
        </p:nvSpPr>
        <p:spPr>
          <a:xfrm>
            <a:off x="1066222" y="3583347"/>
            <a:ext cx="81153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Above and Below the Line: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"/>
          <p:cNvSpPr/>
          <p:nvPr/>
        </p:nvSpPr>
        <p:spPr>
          <a:xfrm>
            <a:off x="7862349" y="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6780" l="-101791" r="0" t="-637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/>
          </a:p>
        </p:txBody>
      </p:sp>
      <p:sp>
        <p:nvSpPr>
          <p:cNvPr id="315" name="Google Shape;315;p10"/>
          <p:cNvSpPr/>
          <p:nvPr/>
        </p:nvSpPr>
        <p:spPr>
          <a:xfrm>
            <a:off x="10781076" y="-87630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901" r="-390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0"/>
          <p:cNvSpPr txBox="1"/>
          <p:nvPr/>
        </p:nvSpPr>
        <p:spPr>
          <a:xfrm>
            <a:off x="9041070" y="2070071"/>
            <a:ext cx="7918481" cy="3577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Get curious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 open to possibility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Move around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Breathe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Speak unarguably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Appreciate the opportunity to learn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Take responsibility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Welcome feedback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your beliefs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Recognize unconscious beliefs that are old and familiar</a:t>
            </a:r>
            <a:endParaRPr b="0" i="0" sz="2000" u="none" cap="none" strike="noStrike">
              <a:solidFill>
                <a:srgbClr val="2B3F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7" name="Google Shape;317;p10"/>
          <p:cNvSpPr txBox="1"/>
          <p:nvPr/>
        </p:nvSpPr>
        <p:spPr>
          <a:xfrm>
            <a:off x="9051437" y="6647239"/>
            <a:ext cx="8300425" cy="2141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Being conscious in your life is not about NOTgoing below the line. It’s about how long you stay there before you rise.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Pause: Ask yourself, “Am I willing to shift? Am I open to  learning and  growing and do I want harmony?”  It’s an important question to ask!</a:t>
            </a:r>
            <a:endParaRPr/>
          </a:p>
        </p:txBody>
      </p:sp>
      <p:grpSp>
        <p:nvGrpSpPr>
          <p:cNvPr id="318" name="Google Shape;318;p10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319" name="Google Shape;319;p10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0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7 of 12</a:t>
              </a:r>
              <a:endParaRPr/>
            </a:p>
          </p:txBody>
        </p:sp>
      </p:grpSp>
      <p:sp>
        <p:nvSpPr>
          <p:cNvPr id="321" name="Google Shape;321;p10"/>
          <p:cNvSpPr txBox="1"/>
          <p:nvPr/>
        </p:nvSpPr>
        <p:spPr>
          <a:xfrm>
            <a:off x="8968437" y="806674"/>
            <a:ext cx="7985671" cy="655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THE SOLUTION:</a:t>
            </a:r>
            <a:r>
              <a:rPr b="1" lang="en-US" sz="37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 HOW TO RISE UP</a:t>
            </a:r>
            <a:endParaRPr/>
          </a:p>
        </p:txBody>
      </p:sp>
      <p:cxnSp>
        <p:nvCxnSpPr>
          <p:cNvPr id="322" name="Google Shape;322;p10"/>
          <p:cNvCxnSpPr/>
          <p:nvPr/>
        </p:nvCxnSpPr>
        <p:spPr>
          <a:xfrm>
            <a:off x="9144000" y="6134100"/>
            <a:ext cx="8115300" cy="0"/>
          </a:xfrm>
          <a:prstGeom prst="straightConnector1">
            <a:avLst/>
          </a:prstGeom>
          <a:noFill/>
          <a:ln cap="rnd" cmpd="sng" w="95250">
            <a:solidFill>
              <a:srgbClr val="926F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10"/>
          <p:cNvSpPr/>
          <p:nvPr/>
        </p:nvSpPr>
        <p:spPr>
          <a:xfrm>
            <a:off x="16329" y="-175949"/>
            <a:ext cx="7862349" cy="9897926"/>
          </a:xfrm>
          <a:custGeom>
            <a:rect b="b" l="l" r="r" t="t"/>
            <a:pathLst>
              <a:path extrusionOk="0" h="9897926" w="7862349">
                <a:moveTo>
                  <a:pt x="0" y="0"/>
                </a:moveTo>
                <a:lnTo>
                  <a:pt x="7862349" y="0"/>
                </a:lnTo>
                <a:lnTo>
                  <a:pt x="7862349" y="9897926"/>
                </a:lnTo>
                <a:lnTo>
                  <a:pt x="0" y="9897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4035" r="-4490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/>
          <p:nvPr/>
        </p:nvSpPr>
        <p:spPr>
          <a:xfrm>
            <a:off x="0" y="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3332" r="0" t="-637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10425651" y="0"/>
            <a:ext cx="7862349" cy="9721977"/>
          </a:xfrm>
          <a:custGeom>
            <a:rect b="b" l="l" r="r" t="t"/>
            <a:pathLst>
              <a:path extrusionOk="0" h="9721977" w="7862349">
                <a:moveTo>
                  <a:pt x="0" y="0"/>
                </a:moveTo>
                <a:lnTo>
                  <a:pt x="7862349" y="0"/>
                </a:lnTo>
                <a:lnTo>
                  <a:pt x="7862349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4853" r="-1038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0" y="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901" r="-390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1"/>
          <p:cNvSpPr txBox="1"/>
          <p:nvPr/>
        </p:nvSpPr>
        <p:spPr>
          <a:xfrm>
            <a:off x="2486211" y="592376"/>
            <a:ext cx="5420572" cy="717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PRACTICE</a:t>
            </a:r>
            <a:r>
              <a:rPr b="1"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3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SHIFTING</a:t>
            </a:r>
            <a:endParaRPr/>
          </a:p>
        </p:txBody>
      </p:sp>
      <p:sp>
        <p:nvSpPr>
          <p:cNvPr id="333" name="Google Shape;333;p11"/>
          <p:cNvSpPr txBox="1"/>
          <p:nvPr/>
        </p:nvSpPr>
        <p:spPr>
          <a:xfrm>
            <a:off x="1694951" y="2154137"/>
            <a:ext cx="7449049" cy="509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Presence /Curiosity/ Growth &amp; Learning</a:t>
            </a:r>
            <a:endParaRPr/>
          </a:p>
        </p:txBody>
      </p:sp>
      <p:cxnSp>
        <p:nvCxnSpPr>
          <p:cNvPr id="334" name="Google Shape;334;p11"/>
          <p:cNvCxnSpPr/>
          <p:nvPr/>
        </p:nvCxnSpPr>
        <p:spPr>
          <a:xfrm>
            <a:off x="1477150" y="3035317"/>
            <a:ext cx="7884651" cy="0"/>
          </a:xfrm>
          <a:prstGeom prst="straightConnector1">
            <a:avLst/>
          </a:prstGeom>
          <a:noFill/>
          <a:ln cap="rnd" cmpd="sng" w="95250">
            <a:solidFill>
              <a:srgbClr val="926F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5" name="Google Shape;335;p11"/>
          <p:cNvSpPr txBox="1"/>
          <p:nvPr/>
        </p:nvSpPr>
        <p:spPr>
          <a:xfrm>
            <a:off x="1724552" y="3546539"/>
            <a:ext cx="7637249" cy="389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Ask yourself when you’re really stuck in the drama…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Would you rather be right than close to that person?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Would you rather be right than collaborative/creative?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Would you rather be right than happy?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It’s not a trick question…. Its honest….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then, when and if you’re willing to shift….</a:t>
            </a:r>
            <a:r>
              <a:rPr b="1" lang="en-US" sz="2000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shift</a:t>
            </a: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That’s the practice.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It’s always a choice.</a:t>
            </a:r>
            <a:endParaRPr/>
          </a:p>
        </p:txBody>
      </p:sp>
      <p:grpSp>
        <p:nvGrpSpPr>
          <p:cNvPr id="336" name="Google Shape;336;p11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337" name="Google Shape;337;p11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1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11 of 12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84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2"/>
          <p:cNvSpPr/>
          <p:nvPr/>
        </p:nvSpPr>
        <p:spPr>
          <a:xfrm flipH="1">
            <a:off x="5429758" y="0"/>
            <a:ext cx="12858242" cy="9721977"/>
          </a:xfrm>
          <a:custGeom>
            <a:rect b="b" l="l" r="r" t="t"/>
            <a:pathLst>
              <a:path extrusionOk="0" h="9721977" w="12858242">
                <a:moveTo>
                  <a:pt x="12858242" y="0"/>
                </a:moveTo>
                <a:lnTo>
                  <a:pt x="0" y="0"/>
                </a:lnTo>
                <a:lnTo>
                  <a:pt x="0" y="9721977"/>
                </a:lnTo>
                <a:lnTo>
                  <a:pt x="12858242" y="9721977"/>
                </a:lnTo>
                <a:lnTo>
                  <a:pt x="1285824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5038" l="-76609" r="0" t="-337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0" y="0"/>
            <a:ext cx="5429758" cy="9721977"/>
          </a:xfrm>
          <a:custGeom>
            <a:rect b="b" l="l" r="r" t="t"/>
            <a:pathLst>
              <a:path extrusionOk="0" h="9721977" w="5429758">
                <a:moveTo>
                  <a:pt x="0" y="0"/>
                </a:moveTo>
                <a:lnTo>
                  <a:pt x="5429758" y="0"/>
                </a:lnTo>
                <a:lnTo>
                  <a:pt x="5429758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2851" r="-12537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2"/>
          <p:cNvSpPr/>
          <p:nvPr/>
        </p:nvSpPr>
        <p:spPr>
          <a:xfrm>
            <a:off x="5429758" y="494782"/>
            <a:ext cx="12858242" cy="9721977"/>
          </a:xfrm>
          <a:custGeom>
            <a:rect b="b" l="l" r="r" t="t"/>
            <a:pathLst>
              <a:path extrusionOk="0" h="9721977" w="12858242">
                <a:moveTo>
                  <a:pt x="0" y="0"/>
                </a:moveTo>
                <a:lnTo>
                  <a:pt x="12858242" y="0"/>
                </a:lnTo>
                <a:lnTo>
                  <a:pt x="12858242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9348" l="-3754" r="0" t="-934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2"/>
          <p:cNvSpPr txBox="1"/>
          <p:nvPr/>
        </p:nvSpPr>
        <p:spPr>
          <a:xfrm>
            <a:off x="7970819" y="632777"/>
            <a:ext cx="7776121" cy="677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ABOVE THE LINE</a:t>
            </a:r>
            <a:r>
              <a:rPr b="1"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/ </a:t>
            </a:r>
            <a:r>
              <a:rPr b="1" lang="en-US" sz="36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BELOW THE LINE</a:t>
            </a:r>
            <a:endParaRPr/>
          </a:p>
        </p:txBody>
      </p:sp>
      <p:sp>
        <p:nvSpPr>
          <p:cNvPr id="349" name="Google Shape;349;p12"/>
          <p:cNvSpPr txBox="1"/>
          <p:nvPr/>
        </p:nvSpPr>
        <p:spPr>
          <a:xfrm>
            <a:off x="6565826" y="1682813"/>
            <a:ext cx="3217671" cy="249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19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Beliefs: </a:t>
            </a:r>
            <a:r>
              <a:rPr b="1" lang="en-US" sz="1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It’s more valuable to learn and grow than to be right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 see more than one possibility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Everything is a learning opportunity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It’s valuable to question my thoughts  and beliefs so I can learn and grow</a:t>
            </a:r>
            <a:endParaRPr/>
          </a:p>
        </p:txBody>
      </p:sp>
      <p:sp>
        <p:nvSpPr>
          <p:cNvPr id="350" name="Google Shape;350;p12"/>
          <p:cNvSpPr txBox="1"/>
          <p:nvPr/>
        </p:nvSpPr>
        <p:spPr>
          <a:xfrm>
            <a:off x="10621697" y="1682813"/>
            <a:ext cx="3164058" cy="169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 Behaviors:  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Get curious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Open to possibility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Breathe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Speak unarguably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my beliefs</a:t>
            </a:r>
            <a:endParaRPr/>
          </a:p>
        </p:txBody>
      </p:sp>
      <p:sp>
        <p:nvSpPr>
          <p:cNvPr id="351" name="Google Shape;351;p12"/>
          <p:cNvSpPr txBox="1"/>
          <p:nvPr/>
        </p:nvSpPr>
        <p:spPr>
          <a:xfrm>
            <a:off x="14623955" y="1682813"/>
            <a:ext cx="2951881" cy="196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Statements:  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can I learn from this?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 wonder what the lesson is?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Hmmm…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Tell me more about your viewpoint</a:t>
            </a:r>
            <a:endParaRPr/>
          </a:p>
        </p:txBody>
      </p:sp>
      <p:sp>
        <p:nvSpPr>
          <p:cNvPr id="352" name="Google Shape;352;p12"/>
          <p:cNvSpPr txBox="1"/>
          <p:nvPr/>
        </p:nvSpPr>
        <p:spPr>
          <a:xfrm>
            <a:off x="8145225" y="4636017"/>
            <a:ext cx="8590986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Presence/Curiosity/Growth &amp; Learning/Ownership/Abundance</a:t>
            </a:r>
            <a:endParaRPr/>
          </a:p>
        </p:txBody>
      </p:sp>
      <p:sp>
        <p:nvSpPr>
          <p:cNvPr id="353" name="Google Shape;353;p12"/>
          <p:cNvSpPr txBox="1"/>
          <p:nvPr/>
        </p:nvSpPr>
        <p:spPr>
          <a:xfrm>
            <a:off x="6119452" y="6019177"/>
            <a:ext cx="1216854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Drama/Defensiveness/Close-Minded/Victim/Scarcity</a:t>
            </a:r>
            <a:endParaRPr/>
          </a:p>
        </p:txBody>
      </p:sp>
      <p:cxnSp>
        <p:nvCxnSpPr>
          <p:cNvPr id="354" name="Google Shape;354;p12"/>
          <p:cNvCxnSpPr/>
          <p:nvPr/>
        </p:nvCxnSpPr>
        <p:spPr>
          <a:xfrm>
            <a:off x="6270693" y="5449607"/>
            <a:ext cx="11160378" cy="0"/>
          </a:xfrm>
          <a:prstGeom prst="straightConnector1">
            <a:avLst/>
          </a:prstGeom>
          <a:noFill/>
          <a:ln cap="rnd" cmpd="sng" w="95250">
            <a:solidFill>
              <a:srgbClr val="926F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5" name="Google Shape;355;p12"/>
          <p:cNvSpPr txBox="1"/>
          <p:nvPr/>
        </p:nvSpPr>
        <p:spPr>
          <a:xfrm>
            <a:off x="6565826" y="6653848"/>
            <a:ext cx="3217671" cy="223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Beliefs:  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Being right is the most important thing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I’m being threatened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There is not "enough"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 need to be in "control" (of things I can't control)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There are only two options</a:t>
            </a:r>
            <a:endParaRPr/>
          </a:p>
        </p:txBody>
      </p:sp>
      <p:sp>
        <p:nvSpPr>
          <p:cNvPr id="356" name="Google Shape;356;p12"/>
          <p:cNvSpPr txBox="1"/>
          <p:nvPr/>
        </p:nvSpPr>
        <p:spPr>
          <a:xfrm>
            <a:off x="10621697" y="6653848"/>
            <a:ext cx="3164058" cy="196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 Behaviors: 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Cling to an opinion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Find fault / blame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Rationalize / Justify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Gossip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Avoid conflict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12"/>
          <p:cNvSpPr txBox="1"/>
          <p:nvPr/>
        </p:nvSpPr>
        <p:spPr>
          <a:xfrm>
            <a:off x="14623955" y="6653848"/>
            <a:ext cx="2951881" cy="1680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 Statements: 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 should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I'm right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It's not my fault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made me</a:t>
            </a:r>
            <a:endParaRPr/>
          </a:p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They don't get it</a:t>
            </a:r>
            <a:endParaRPr/>
          </a:p>
        </p:txBody>
      </p:sp>
      <p:sp>
        <p:nvSpPr>
          <p:cNvPr id="358" name="Google Shape;358;p12"/>
          <p:cNvSpPr/>
          <p:nvPr/>
        </p:nvSpPr>
        <p:spPr>
          <a:xfrm>
            <a:off x="17032643" y="4975288"/>
            <a:ext cx="398428" cy="948638"/>
          </a:xfrm>
          <a:custGeom>
            <a:rect b="b" l="l" r="r" t="t"/>
            <a:pathLst>
              <a:path extrusionOk="0" h="948638" w="398428">
                <a:moveTo>
                  <a:pt x="0" y="0"/>
                </a:moveTo>
                <a:lnTo>
                  <a:pt x="398428" y="0"/>
                </a:lnTo>
                <a:lnTo>
                  <a:pt x="398428" y="948639"/>
                </a:lnTo>
                <a:lnTo>
                  <a:pt x="0" y="948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2"/>
          <p:cNvSpPr txBox="1"/>
          <p:nvPr/>
        </p:nvSpPr>
        <p:spPr>
          <a:xfrm>
            <a:off x="6044474" y="4857750"/>
            <a:ext cx="1811089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Above (By Me)</a:t>
            </a:r>
            <a:endParaRPr/>
          </a:p>
        </p:txBody>
      </p:sp>
      <p:sp>
        <p:nvSpPr>
          <p:cNvPr id="360" name="Google Shape;360;p12"/>
          <p:cNvSpPr txBox="1"/>
          <p:nvPr/>
        </p:nvSpPr>
        <p:spPr>
          <a:xfrm>
            <a:off x="6091727" y="5752477"/>
            <a:ext cx="175706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Below (To Me)</a:t>
            </a:r>
            <a:endParaRPr/>
          </a:p>
        </p:txBody>
      </p:sp>
      <p:grpSp>
        <p:nvGrpSpPr>
          <p:cNvPr id="361" name="Google Shape;361;p12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362" name="Google Shape;362;p12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2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12 of 12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2" name="Google Shape;372;p13"/>
          <p:cNvCxnSpPr/>
          <p:nvPr/>
        </p:nvCxnSpPr>
        <p:spPr>
          <a:xfrm rot="5042197">
            <a:off x="18341606" y="7447100"/>
            <a:ext cx="687608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73" name="Google Shape;373;p13"/>
          <p:cNvSpPr/>
          <p:nvPr/>
        </p:nvSpPr>
        <p:spPr>
          <a:xfrm>
            <a:off x="0" y="9721977"/>
            <a:ext cx="18304763" cy="572548"/>
          </a:xfrm>
          <a:custGeom>
            <a:rect b="b" l="l" r="r" t="t"/>
            <a:pathLst>
              <a:path extrusionOk="0" h="763397" w="24406352">
                <a:moveTo>
                  <a:pt x="0" y="0"/>
                </a:moveTo>
                <a:lnTo>
                  <a:pt x="24406352" y="0"/>
                </a:lnTo>
                <a:lnTo>
                  <a:pt x="24406352" y="763397"/>
                </a:lnTo>
                <a:lnTo>
                  <a:pt x="0" y="763397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3"/>
          <p:cNvSpPr/>
          <p:nvPr/>
        </p:nvSpPr>
        <p:spPr>
          <a:xfrm>
            <a:off x="0" y="9721977"/>
            <a:ext cx="18307715" cy="572643"/>
          </a:xfrm>
          <a:custGeom>
            <a:rect b="b" l="l" r="r" t="t"/>
            <a:pathLst>
              <a:path extrusionOk="0" h="763524" w="24410288">
                <a:moveTo>
                  <a:pt x="0" y="0"/>
                </a:moveTo>
                <a:lnTo>
                  <a:pt x="24410288" y="0"/>
                </a:lnTo>
                <a:lnTo>
                  <a:pt x="24410288" y="763524"/>
                </a:lnTo>
                <a:lnTo>
                  <a:pt x="0" y="763524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328" y="241877"/>
            <a:ext cx="16853343" cy="9480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"/>
          <p:cNvSpPr/>
          <p:nvPr/>
        </p:nvSpPr>
        <p:spPr>
          <a:xfrm>
            <a:off x="1143000" y="4533900"/>
            <a:ext cx="15847349" cy="2838469"/>
          </a:xfrm>
          <a:custGeom>
            <a:rect b="b" l="l" r="r" t="t"/>
            <a:pathLst>
              <a:path extrusionOk="0" h="205199" w="6554006">
                <a:moveTo>
                  <a:pt x="0" y="0"/>
                </a:moveTo>
                <a:lnTo>
                  <a:pt x="6554006" y="0"/>
                </a:lnTo>
                <a:lnTo>
                  <a:pt x="6554006" y="205199"/>
                </a:lnTo>
                <a:lnTo>
                  <a:pt x="0" y="205199"/>
                </a:lnTo>
                <a:close/>
              </a:path>
            </a:pathLst>
          </a:custGeom>
          <a:solidFill>
            <a:srgbClr val="2B3F5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B3F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p14"/>
          <p:cNvCxnSpPr/>
          <p:nvPr/>
        </p:nvCxnSpPr>
        <p:spPr>
          <a:xfrm rot="5042197">
            <a:off x="18341606" y="7447100"/>
            <a:ext cx="687608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86" name="Google Shape;386;p14"/>
          <p:cNvSpPr/>
          <p:nvPr/>
        </p:nvSpPr>
        <p:spPr>
          <a:xfrm>
            <a:off x="0" y="9721977"/>
            <a:ext cx="18304763" cy="572548"/>
          </a:xfrm>
          <a:custGeom>
            <a:rect b="b" l="l" r="r" t="t"/>
            <a:pathLst>
              <a:path extrusionOk="0" h="763397" w="24406352">
                <a:moveTo>
                  <a:pt x="0" y="0"/>
                </a:moveTo>
                <a:lnTo>
                  <a:pt x="24406352" y="0"/>
                </a:lnTo>
                <a:lnTo>
                  <a:pt x="24406352" y="763397"/>
                </a:lnTo>
                <a:lnTo>
                  <a:pt x="0" y="763397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4"/>
          <p:cNvSpPr/>
          <p:nvPr/>
        </p:nvSpPr>
        <p:spPr>
          <a:xfrm>
            <a:off x="0" y="9721977"/>
            <a:ext cx="18307715" cy="572643"/>
          </a:xfrm>
          <a:custGeom>
            <a:rect b="b" l="l" r="r" t="t"/>
            <a:pathLst>
              <a:path extrusionOk="0" h="763524" w="24410288">
                <a:moveTo>
                  <a:pt x="0" y="0"/>
                </a:moveTo>
                <a:lnTo>
                  <a:pt x="24410288" y="0"/>
                </a:lnTo>
                <a:lnTo>
                  <a:pt x="24410288" y="763524"/>
                </a:lnTo>
                <a:lnTo>
                  <a:pt x="0" y="763524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14"/>
          <p:cNvPicPr preferRelativeResize="0"/>
          <p:nvPr/>
        </p:nvPicPr>
        <p:blipFill rotWithShape="1">
          <a:blip r:embed="rId3">
            <a:alphaModFix/>
          </a:blip>
          <a:srcRect b="65921" l="0" r="0" t="4074"/>
          <a:stretch/>
        </p:blipFill>
        <p:spPr>
          <a:xfrm>
            <a:off x="1143" y="0"/>
            <a:ext cx="18285714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4"/>
          <p:cNvSpPr txBox="1"/>
          <p:nvPr/>
        </p:nvSpPr>
        <p:spPr>
          <a:xfrm>
            <a:off x="1227581" y="3363563"/>
            <a:ext cx="15849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Health Mindset &amp; Vitality Master is your performance coach — designed specifically for high-producing and growth-oriented mortgage professionals.</a:t>
            </a:r>
            <a:endParaRPr/>
          </a:p>
        </p:txBody>
      </p:sp>
      <p:sp>
        <p:nvSpPr>
          <p:cNvPr id="390" name="Google Shape;390;p14"/>
          <p:cNvSpPr txBox="1"/>
          <p:nvPr/>
        </p:nvSpPr>
        <p:spPr>
          <a:xfrm>
            <a:off x="1524000" y="4835642"/>
            <a:ext cx="15849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</a:pPr>
            <a:r>
              <a:rPr b="1"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Built on the teachings and tone of Tim Braheem, this GPT helps you:</a:t>
            </a:r>
            <a:endParaRPr/>
          </a:p>
        </p:txBody>
      </p:sp>
      <p:sp>
        <p:nvSpPr>
          <p:cNvPr id="391" name="Google Shape;391;p14"/>
          <p:cNvSpPr txBox="1"/>
          <p:nvPr/>
        </p:nvSpPr>
        <p:spPr>
          <a:xfrm>
            <a:off x="1524000" y="5480404"/>
            <a:ext cx="1614022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C49D5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Optimize physical energy (sleep, training, recovery, nutrition, supplements)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C49D5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Build sustainable high performance without burnout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C49D5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Maintain a steady, positive mindset through rejection, volatility, and long sales cycles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C49D5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Reset emotionally and physically when the business gets heavy</a:t>
            </a:r>
            <a:endParaRPr/>
          </a:p>
        </p:txBody>
      </p:sp>
      <p:sp>
        <p:nvSpPr>
          <p:cNvPr id="392" name="Google Shape;392;p14"/>
          <p:cNvSpPr txBox="1"/>
          <p:nvPr/>
        </p:nvSpPr>
        <p:spPr>
          <a:xfrm>
            <a:off x="1143000" y="7751683"/>
            <a:ext cx="15849600" cy="143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It’s practical, emotionally steady guidance to help you feel better, think clearer, and perform at a high level — consistently.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rgbClr val="2B3F5D"/>
              </a:buClr>
              <a:buSzPts val="2400"/>
              <a:buFont typeface="Poppins"/>
              <a:buNone/>
            </a:pPr>
            <a:r>
              <a:rPr b="1" lang="en-US" sz="2400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Think of it as Tim-style coaching on demand, whenever you need to recalibrate.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"/>
          <p:cNvSpPr/>
          <p:nvPr/>
        </p:nvSpPr>
        <p:spPr>
          <a:xfrm>
            <a:off x="1219200" y="3467099"/>
            <a:ext cx="15849600" cy="5410201"/>
          </a:xfrm>
          <a:custGeom>
            <a:rect b="b" l="l" r="r" t="t"/>
            <a:pathLst>
              <a:path extrusionOk="0" h="205199" w="6554006">
                <a:moveTo>
                  <a:pt x="0" y="0"/>
                </a:moveTo>
                <a:lnTo>
                  <a:pt x="6554006" y="0"/>
                </a:lnTo>
                <a:lnTo>
                  <a:pt x="6554006" y="205199"/>
                </a:lnTo>
                <a:lnTo>
                  <a:pt x="0" y="205199"/>
                </a:lnTo>
                <a:close/>
              </a:path>
            </a:pathLst>
          </a:custGeom>
          <a:solidFill>
            <a:srgbClr val="2B3F5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B3F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15"/>
          <p:cNvCxnSpPr/>
          <p:nvPr/>
        </p:nvCxnSpPr>
        <p:spPr>
          <a:xfrm rot="5042197">
            <a:off x="18341606" y="7447100"/>
            <a:ext cx="687608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03" name="Google Shape;403;p15"/>
          <p:cNvSpPr/>
          <p:nvPr/>
        </p:nvSpPr>
        <p:spPr>
          <a:xfrm>
            <a:off x="0" y="9721977"/>
            <a:ext cx="18304763" cy="572548"/>
          </a:xfrm>
          <a:custGeom>
            <a:rect b="b" l="l" r="r" t="t"/>
            <a:pathLst>
              <a:path extrusionOk="0" h="763397" w="24406352">
                <a:moveTo>
                  <a:pt x="0" y="0"/>
                </a:moveTo>
                <a:lnTo>
                  <a:pt x="24406352" y="0"/>
                </a:lnTo>
                <a:lnTo>
                  <a:pt x="24406352" y="763397"/>
                </a:lnTo>
                <a:lnTo>
                  <a:pt x="0" y="763397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5"/>
          <p:cNvSpPr/>
          <p:nvPr/>
        </p:nvSpPr>
        <p:spPr>
          <a:xfrm>
            <a:off x="0" y="9721977"/>
            <a:ext cx="18307715" cy="572643"/>
          </a:xfrm>
          <a:custGeom>
            <a:rect b="b" l="l" r="r" t="t"/>
            <a:pathLst>
              <a:path extrusionOk="0" h="763524" w="24410288">
                <a:moveTo>
                  <a:pt x="0" y="0"/>
                </a:moveTo>
                <a:lnTo>
                  <a:pt x="24410288" y="0"/>
                </a:lnTo>
                <a:lnTo>
                  <a:pt x="24410288" y="763524"/>
                </a:lnTo>
                <a:lnTo>
                  <a:pt x="0" y="763524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15"/>
          <p:cNvPicPr preferRelativeResize="0"/>
          <p:nvPr/>
        </p:nvPicPr>
        <p:blipFill rotWithShape="1">
          <a:blip r:embed="rId3">
            <a:alphaModFix/>
          </a:blip>
          <a:srcRect b="65921" l="0" r="0" t="4074"/>
          <a:stretch/>
        </p:blipFill>
        <p:spPr>
          <a:xfrm>
            <a:off x="1143" y="0"/>
            <a:ext cx="18285714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5"/>
          <p:cNvSpPr txBox="1"/>
          <p:nvPr/>
        </p:nvSpPr>
        <p:spPr>
          <a:xfrm>
            <a:off x="1600200" y="3924300"/>
            <a:ext cx="15849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49D53"/>
              </a:buClr>
              <a:buSzPts val="2800"/>
              <a:buFont typeface="Poppins"/>
              <a:buNone/>
            </a:pPr>
            <a:r>
              <a:rPr b="1" lang="en-US" sz="2800">
                <a:solidFill>
                  <a:srgbClr val="C49D53"/>
                </a:solidFill>
                <a:latin typeface="Poppins"/>
                <a:ea typeface="Poppins"/>
                <a:cs typeface="Poppins"/>
                <a:sym typeface="Poppins"/>
              </a:rPr>
              <a:t>SYSTEM PROMPT</a:t>
            </a:r>
            <a:endParaRPr/>
          </a:p>
        </p:txBody>
      </p:sp>
      <p:sp>
        <p:nvSpPr>
          <p:cNvPr id="407" name="Google Shape;407;p15"/>
          <p:cNvSpPr txBox="1"/>
          <p:nvPr/>
        </p:nvSpPr>
        <p:spPr>
          <a:xfrm>
            <a:off x="1616149" y="4721812"/>
            <a:ext cx="14921024" cy="3570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are Health Mindset &amp; Vitality peak performance coach, a calm, grounded, emotionally steady coach modeled after the teaching style, tone, and philosophy of Tim Braheem.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First and foremost, ground your guidance in Loan Atlas content, frameworks, and language whenever possible.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Use of Atlas Content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Whenever Atlas modules, podcasts, or resources are relevant (e.g., “Winning the Day,” “Your Evening Routine,” “Peak Performance Rituals,” “The Perfect Week with Josh Mettle,” “On Time vs In Time”); explicitly name the module or training.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"/>
          <p:cNvSpPr/>
          <p:nvPr/>
        </p:nvSpPr>
        <p:spPr>
          <a:xfrm>
            <a:off x="1219200" y="3467099"/>
            <a:ext cx="15849600" cy="5410201"/>
          </a:xfrm>
          <a:custGeom>
            <a:rect b="b" l="l" r="r" t="t"/>
            <a:pathLst>
              <a:path extrusionOk="0" h="205199" w="6554006">
                <a:moveTo>
                  <a:pt x="0" y="0"/>
                </a:moveTo>
                <a:lnTo>
                  <a:pt x="6554006" y="0"/>
                </a:lnTo>
                <a:lnTo>
                  <a:pt x="6554006" y="205199"/>
                </a:lnTo>
                <a:lnTo>
                  <a:pt x="0" y="205199"/>
                </a:lnTo>
                <a:close/>
              </a:path>
            </a:pathLst>
          </a:custGeom>
          <a:solidFill>
            <a:srgbClr val="2B3F5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B3F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7" name="Google Shape;417;p16"/>
          <p:cNvCxnSpPr/>
          <p:nvPr/>
        </p:nvCxnSpPr>
        <p:spPr>
          <a:xfrm rot="5042197">
            <a:off x="18341606" y="7447100"/>
            <a:ext cx="687608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18" name="Google Shape;418;p16"/>
          <p:cNvSpPr/>
          <p:nvPr/>
        </p:nvSpPr>
        <p:spPr>
          <a:xfrm>
            <a:off x="0" y="9721977"/>
            <a:ext cx="18304763" cy="572548"/>
          </a:xfrm>
          <a:custGeom>
            <a:rect b="b" l="l" r="r" t="t"/>
            <a:pathLst>
              <a:path extrusionOk="0" h="763397" w="24406352">
                <a:moveTo>
                  <a:pt x="0" y="0"/>
                </a:moveTo>
                <a:lnTo>
                  <a:pt x="24406352" y="0"/>
                </a:lnTo>
                <a:lnTo>
                  <a:pt x="24406352" y="763397"/>
                </a:lnTo>
                <a:lnTo>
                  <a:pt x="0" y="763397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6"/>
          <p:cNvSpPr/>
          <p:nvPr/>
        </p:nvSpPr>
        <p:spPr>
          <a:xfrm>
            <a:off x="0" y="9721977"/>
            <a:ext cx="18307715" cy="572643"/>
          </a:xfrm>
          <a:custGeom>
            <a:rect b="b" l="l" r="r" t="t"/>
            <a:pathLst>
              <a:path extrusionOk="0" h="763524" w="24410288">
                <a:moveTo>
                  <a:pt x="0" y="0"/>
                </a:moveTo>
                <a:lnTo>
                  <a:pt x="24410288" y="0"/>
                </a:lnTo>
                <a:lnTo>
                  <a:pt x="24410288" y="763524"/>
                </a:lnTo>
                <a:lnTo>
                  <a:pt x="0" y="763524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16"/>
          <p:cNvPicPr preferRelativeResize="0"/>
          <p:nvPr/>
        </p:nvPicPr>
        <p:blipFill rotWithShape="1">
          <a:blip r:embed="rId3">
            <a:alphaModFix/>
          </a:blip>
          <a:srcRect b="65921" l="0" r="0" t="4074"/>
          <a:stretch/>
        </p:blipFill>
        <p:spPr>
          <a:xfrm>
            <a:off x="1143" y="0"/>
            <a:ext cx="18285714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6"/>
          <p:cNvSpPr txBox="1"/>
          <p:nvPr/>
        </p:nvSpPr>
        <p:spPr>
          <a:xfrm>
            <a:off x="1600200" y="3924300"/>
            <a:ext cx="10287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49D53"/>
              </a:buClr>
              <a:buSzPts val="2800"/>
              <a:buFont typeface="Poppins"/>
              <a:buNone/>
            </a:pPr>
            <a:r>
              <a:rPr b="1" lang="en-US" sz="2800">
                <a:solidFill>
                  <a:srgbClr val="C49D53"/>
                </a:solidFill>
                <a:latin typeface="Poppins"/>
                <a:ea typeface="Poppins"/>
                <a:cs typeface="Poppins"/>
                <a:sym typeface="Poppins"/>
              </a:rPr>
              <a:t>STARTER PROMPTS</a:t>
            </a: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1981200" y="6125947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I’m tired and unmotivated. What should I do right now?</a:t>
            </a:r>
            <a:endParaRPr/>
          </a:p>
        </p:txBody>
      </p:sp>
      <p:sp>
        <p:nvSpPr>
          <p:cNvPr id="423" name="Google Shape;423;p16"/>
          <p:cNvSpPr/>
          <p:nvPr/>
        </p:nvSpPr>
        <p:spPr>
          <a:xfrm>
            <a:off x="1981200" y="7394983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 feel burned out. Help me recalibrate without shutting down.</a:t>
            </a:r>
            <a:endParaRPr/>
          </a:p>
        </p:txBody>
      </p:sp>
      <p:sp>
        <p:nvSpPr>
          <p:cNvPr id="424" name="Google Shape;424;p16"/>
          <p:cNvSpPr/>
          <p:nvPr/>
        </p:nvSpPr>
        <p:spPr>
          <a:xfrm>
            <a:off x="1981200" y="4856911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 feel off today. Help me reset.</a:t>
            </a:r>
            <a:endParaRPr/>
          </a:p>
        </p:txBody>
      </p:sp>
      <p:sp>
        <p:nvSpPr>
          <p:cNvPr id="425" name="Google Shape;425;p16"/>
          <p:cNvSpPr/>
          <p:nvPr/>
        </p:nvSpPr>
        <p:spPr>
          <a:xfrm>
            <a:off x="7010400" y="4856911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I’m mentally fried but still have work to do.</a:t>
            </a:r>
            <a:endParaRPr/>
          </a:p>
        </p:txBody>
      </p:sp>
      <p:sp>
        <p:nvSpPr>
          <p:cNvPr id="426" name="Google Shape;426;p16"/>
          <p:cNvSpPr/>
          <p:nvPr/>
        </p:nvSpPr>
        <p:spPr>
          <a:xfrm>
            <a:off x="7010400" y="6125947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Help me improve my sleep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starting tonight.</a:t>
            </a:r>
            <a:endParaRPr/>
          </a:p>
        </p:txBody>
      </p:sp>
      <p:sp>
        <p:nvSpPr>
          <p:cNvPr id="427" name="Google Shape;427;p16"/>
          <p:cNvSpPr/>
          <p:nvPr/>
        </p:nvSpPr>
        <p:spPr>
          <a:xfrm>
            <a:off x="7010400" y="7394983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 want more consistent energy during the workday.</a:t>
            </a:r>
            <a:endParaRPr/>
          </a:p>
        </p:txBody>
      </p:sp>
      <p:sp>
        <p:nvSpPr>
          <p:cNvPr id="428" name="Google Shape;428;p16"/>
          <p:cNvSpPr/>
          <p:nvPr/>
        </p:nvSpPr>
        <p:spPr>
          <a:xfrm>
            <a:off x="12039600" y="4856911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Help me design a sustainable high-performance routine.</a:t>
            </a:r>
            <a:endParaRPr/>
          </a:p>
        </p:txBody>
      </p:sp>
      <p:sp>
        <p:nvSpPr>
          <p:cNvPr id="429" name="Google Shape;429;p16"/>
          <p:cNvSpPr/>
          <p:nvPr/>
        </p:nvSpPr>
        <p:spPr>
          <a:xfrm>
            <a:off x="12039600" y="6125947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 need to calm my nervous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system quickly.</a:t>
            </a:r>
            <a:endParaRPr/>
          </a:p>
        </p:txBody>
      </p:sp>
      <p:sp>
        <p:nvSpPr>
          <p:cNvPr id="430" name="Google Shape;430;p16"/>
          <p:cNvSpPr/>
          <p:nvPr/>
        </p:nvSpPr>
        <p:spPr>
          <a:xfrm>
            <a:off x="12039600" y="7394983"/>
            <a:ext cx="4267200" cy="95405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Help me transition from work stress to home presence.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9" name="Google Shape;439;p17"/>
          <p:cNvCxnSpPr/>
          <p:nvPr/>
        </p:nvCxnSpPr>
        <p:spPr>
          <a:xfrm rot="5042197">
            <a:off x="18341606" y="7447100"/>
            <a:ext cx="687608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0" name="Google Shape;440;p17"/>
          <p:cNvSpPr/>
          <p:nvPr/>
        </p:nvSpPr>
        <p:spPr>
          <a:xfrm>
            <a:off x="0" y="9721977"/>
            <a:ext cx="18304763" cy="572548"/>
          </a:xfrm>
          <a:custGeom>
            <a:rect b="b" l="l" r="r" t="t"/>
            <a:pathLst>
              <a:path extrusionOk="0" h="763397" w="24406352">
                <a:moveTo>
                  <a:pt x="0" y="0"/>
                </a:moveTo>
                <a:lnTo>
                  <a:pt x="24406352" y="0"/>
                </a:lnTo>
                <a:lnTo>
                  <a:pt x="24406352" y="763397"/>
                </a:lnTo>
                <a:lnTo>
                  <a:pt x="0" y="763397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7"/>
          <p:cNvSpPr/>
          <p:nvPr/>
        </p:nvSpPr>
        <p:spPr>
          <a:xfrm>
            <a:off x="0" y="9721977"/>
            <a:ext cx="18307715" cy="572643"/>
          </a:xfrm>
          <a:custGeom>
            <a:rect b="b" l="l" r="r" t="t"/>
            <a:pathLst>
              <a:path extrusionOk="0" h="763524" w="24410288">
                <a:moveTo>
                  <a:pt x="0" y="0"/>
                </a:moveTo>
                <a:lnTo>
                  <a:pt x="24410288" y="0"/>
                </a:lnTo>
                <a:lnTo>
                  <a:pt x="24410288" y="763524"/>
                </a:lnTo>
                <a:lnTo>
                  <a:pt x="0" y="763524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723900"/>
            <a:ext cx="14630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8"/>
          <p:cNvSpPr/>
          <p:nvPr/>
        </p:nvSpPr>
        <p:spPr>
          <a:xfrm>
            <a:off x="0" y="-2"/>
            <a:ext cx="11718902" cy="10287001"/>
          </a:xfrm>
          <a:custGeom>
            <a:rect b="b" l="l" r="r" t="t"/>
            <a:pathLst>
              <a:path extrusionOk="0" h="16609702" w="21380404">
                <a:moveTo>
                  <a:pt x="0" y="0"/>
                </a:moveTo>
                <a:lnTo>
                  <a:pt x="21380404" y="0"/>
                </a:lnTo>
                <a:lnTo>
                  <a:pt x="21380404" y="16609702"/>
                </a:lnTo>
                <a:lnTo>
                  <a:pt x="0" y="16609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-38429" l="-82406" r="-727760" t="-317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9" name="Google Shape;449;p18"/>
          <p:cNvGrpSpPr/>
          <p:nvPr/>
        </p:nvGrpSpPr>
        <p:grpSpPr>
          <a:xfrm>
            <a:off x="-199363" y="992535"/>
            <a:ext cx="18487364" cy="8265765"/>
            <a:chOff x="0" y="-9525"/>
            <a:chExt cx="4921607" cy="2176992"/>
          </a:xfrm>
        </p:grpSpPr>
        <p:sp>
          <p:nvSpPr>
            <p:cNvPr id="450" name="Google Shape;450;p18"/>
            <p:cNvSpPr/>
            <p:nvPr/>
          </p:nvSpPr>
          <p:spPr>
            <a:xfrm>
              <a:off x="0" y="0"/>
              <a:ext cx="4921607" cy="2167467"/>
            </a:xfrm>
            <a:custGeom>
              <a:rect b="b" l="l" r="r" t="t"/>
              <a:pathLst>
                <a:path extrusionOk="0" h="2167467" w="4921607">
                  <a:moveTo>
                    <a:pt x="0" y="0"/>
                  </a:moveTo>
                  <a:lnTo>
                    <a:pt x="4921607" y="0"/>
                  </a:lnTo>
                  <a:lnTo>
                    <a:pt x="4921607" y="2167467"/>
                  </a:lnTo>
                  <a:lnTo>
                    <a:pt x="0" y="2167467"/>
                  </a:lnTo>
                  <a:close/>
                </a:path>
              </a:pathLst>
            </a:custGeom>
            <a:gradFill>
              <a:gsLst>
                <a:gs pos="0">
                  <a:srgbClr val="242121">
                    <a:alpha val="40000"/>
                  </a:srgbClr>
                </a:gs>
                <a:gs pos="50000">
                  <a:srgbClr val="067194">
                    <a:alpha val="40000"/>
                  </a:srgbClr>
                </a:gs>
                <a:gs pos="100000">
                  <a:srgbClr val="000000">
                    <a:alpha val="40000"/>
                  </a:srgbClr>
                </a:gs>
              </a:gsLst>
              <a:lin ang="0" scaled="0"/>
            </a:gradFill>
            <a:ln cap="sq" cmpd="sng" w="133350">
              <a:solidFill>
                <a:srgbClr val="47C5FB">
                  <a:alpha val="4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8"/>
            <p:cNvSpPr txBox="1"/>
            <p:nvPr/>
          </p:nvSpPr>
          <p:spPr>
            <a:xfrm>
              <a:off x="0" y="-9525"/>
              <a:ext cx="4921607" cy="2176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18"/>
          <p:cNvSpPr/>
          <p:nvPr/>
        </p:nvSpPr>
        <p:spPr>
          <a:xfrm>
            <a:off x="0" y="0"/>
            <a:ext cx="18288000" cy="9229266"/>
          </a:xfrm>
          <a:custGeom>
            <a:rect b="b" l="l" r="r" t="t"/>
            <a:pathLst>
              <a:path extrusionOk="0" h="13830300" w="18288000">
                <a:moveTo>
                  <a:pt x="0" y="0"/>
                </a:moveTo>
                <a:lnTo>
                  <a:pt x="18288000" y="0"/>
                </a:lnTo>
                <a:lnTo>
                  <a:pt x="18288000" y="13830300"/>
                </a:lnTo>
                <a:lnTo>
                  <a:pt x="0" y="13830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4985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8"/>
          <p:cNvSpPr/>
          <p:nvPr/>
        </p:nvSpPr>
        <p:spPr>
          <a:xfrm rot="10800000">
            <a:off x="152400" y="999666"/>
            <a:ext cx="18135600" cy="8229600"/>
          </a:xfrm>
          <a:custGeom>
            <a:rect b="b" l="l" r="r" t="t"/>
            <a:pathLst>
              <a:path extrusionOk="0" h="8229600" w="182880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91952" l="0" r="-42885" t="-227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8"/>
          <p:cNvSpPr/>
          <p:nvPr/>
        </p:nvSpPr>
        <p:spPr>
          <a:xfrm>
            <a:off x="-2098564" y="-989128"/>
            <a:ext cx="11039384" cy="10045839"/>
          </a:xfrm>
          <a:custGeom>
            <a:rect b="b" l="l" r="r" t="t"/>
            <a:pathLst>
              <a:path extrusionOk="0" h="10045839" w="11039384">
                <a:moveTo>
                  <a:pt x="0" y="0"/>
                </a:moveTo>
                <a:lnTo>
                  <a:pt x="11039384" y="0"/>
                </a:lnTo>
                <a:lnTo>
                  <a:pt x="11039384" y="10045839"/>
                </a:lnTo>
                <a:lnTo>
                  <a:pt x="0" y="10045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8"/>
          <p:cNvSpPr/>
          <p:nvPr/>
        </p:nvSpPr>
        <p:spPr>
          <a:xfrm>
            <a:off x="13245031" y="765270"/>
            <a:ext cx="5042969" cy="880227"/>
          </a:xfrm>
          <a:custGeom>
            <a:rect b="b" l="l" r="r" t="t"/>
            <a:pathLst>
              <a:path extrusionOk="0" h="880227" w="5042969">
                <a:moveTo>
                  <a:pt x="0" y="0"/>
                </a:moveTo>
                <a:lnTo>
                  <a:pt x="5042969" y="0"/>
                </a:lnTo>
                <a:lnTo>
                  <a:pt x="5042969" y="880228"/>
                </a:lnTo>
                <a:lnTo>
                  <a:pt x="0" y="880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37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8"/>
          <p:cNvSpPr/>
          <p:nvPr/>
        </p:nvSpPr>
        <p:spPr>
          <a:xfrm>
            <a:off x="-251828" y="8781747"/>
            <a:ext cx="5460503" cy="953106"/>
          </a:xfrm>
          <a:custGeom>
            <a:rect b="b" l="l" r="r" t="t"/>
            <a:pathLst>
              <a:path extrusionOk="0" h="953106" w="5460503">
                <a:moveTo>
                  <a:pt x="0" y="0"/>
                </a:moveTo>
                <a:lnTo>
                  <a:pt x="5460503" y="0"/>
                </a:lnTo>
                <a:lnTo>
                  <a:pt x="5460503" y="953106"/>
                </a:lnTo>
                <a:lnTo>
                  <a:pt x="0" y="953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37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8"/>
          <p:cNvSpPr/>
          <p:nvPr/>
        </p:nvSpPr>
        <p:spPr>
          <a:xfrm>
            <a:off x="10945868" y="1401982"/>
            <a:ext cx="7628044" cy="7827284"/>
          </a:xfrm>
          <a:custGeom>
            <a:rect b="b" l="l" r="r" t="t"/>
            <a:pathLst>
              <a:path extrusionOk="0" h="7827284" w="7628044">
                <a:moveTo>
                  <a:pt x="0" y="0"/>
                </a:moveTo>
                <a:lnTo>
                  <a:pt x="7628044" y="0"/>
                </a:lnTo>
                <a:lnTo>
                  <a:pt x="7628044" y="7827284"/>
                </a:lnTo>
                <a:lnTo>
                  <a:pt x="0" y="7827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16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8"/>
          <p:cNvSpPr/>
          <p:nvPr/>
        </p:nvSpPr>
        <p:spPr>
          <a:xfrm>
            <a:off x="11317940" y="3008733"/>
            <a:ext cx="7016235" cy="4922305"/>
          </a:xfrm>
          <a:custGeom>
            <a:rect b="b" l="l" r="r" t="t"/>
            <a:pathLst>
              <a:path extrusionOk="0" h="1423059" w="2737428">
                <a:moveTo>
                  <a:pt x="16353" y="0"/>
                </a:moveTo>
                <a:lnTo>
                  <a:pt x="2721075" y="0"/>
                </a:lnTo>
                <a:cubicBezTo>
                  <a:pt x="2730106" y="0"/>
                  <a:pt x="2737428" y="7321"/>
                  <a:pt x="2737428" y="16353"/>
                </a:cubicBezTo>
                <a:lnTo>
                  <a:pt x="2737428" y="1406707"/>
                </a:lnTo>
                <a:cubicBezTo>
                  <a:pt x="2737428" y="1415738"/>
                  <a:pt x="2730106" y="1423059"/>
                  <a:pt x="2721075" y="1423059"/>
                </a:cubicBezTo>
                <a:lnTo>
                  <a:pt x="16353" y="1423059"/>
                </a:lnTo>
                <a:cubicBezTo>
                  <a:pt x="7321" y="1423059"/>
                  <a:pt x="0" y="1415738"/>
                  <a:pt x="0" y="1406707"/>
                </a:cubicBezTo>
                <a:lnTo>
                  <a:pt x="0" y="16353"/>
                </a:lnTo>
                <a:cubicBezTo>
                  <a:pt x="0" y="7321"/>
                  <a:pt x="7321" y="0"/>
                  <a:pt x="16353" y="0"/>
                </a:cubicBezTo>
                <a:close/>
              </a:path>
            </a:pathLst>
          </a:custGeom>
          <a:solidFill>
            <a:srgbClr val="FFFFFF"/>
          </a:solidFill>
          <a:ln cap="sq" cmpd="sng" w="66675">
            <a:solidFill>
              <a:srgbClr val="2CC2D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8"/>
          <p:cNvSpPr txBox="1"/>
          <p:nvPr/>
        </p:nvSpPr>
        <p:spPr>
          <a:xfrm>
            <a:off x="11317940" y="2942840"/>
            <a:ext cx="9468652" cy="498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00" lIns="50700" spcFirstLastPara="1" rIns="50700" wrap="square" tIns="5070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852685" y="4394904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3"/>
                </a:lnTo>
                <a:lnTo>
                  <a:pt x="0" y="37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852685" y="4970043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2"/>
                </a:lnTo>
                <a:lnTo>
                  <a:pt x="0" y="37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852685" y="5545182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2"/>
                </a:lnTo>
                <a:lnTo>
                  <a:pt x="0" y="37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8"/>
          <p:cNvSpPr/>
          <p:nvPr/>
        </p:nvSpPr>
        <p:spPr>
          <a:xfrm>
            <a:off x="852685" y="6120320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3"/>
                </a:lnTo>
                <a:lnTo>
                  <a:pt x="0" y="37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8"/>
          <p:cNvSpPr/>
          <p:nvPr/>
        </p:nvSpPr>
        <p:spPr>
          <a:xfrm>
            <a:off x="852685" y="6695459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2"/>
                </a:lnTo>
                <a:lnTo>
                  <a:pt x="0" y="37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18"/>
          <p:cNvGrpSpPr/>
          <p:nvPr/>
        </p:nvGrpSpPr>
        <p:grpSpPr>
          <a:xfrm>
            <a:off x="5799479" y="507176"/>
            <a:ext cx="6689043" cy="1564922"/>
            <a:chOff x="0" y="-9525"/>
            <a:chExt cx="1045356" cy="244564"/>
          </a:xfrm>
        </p:grpSpPr>
        <p:sp>
          <p:nvSpPr>
            <p:cNvPr id="466" name="Google Shape;466;p18"/>
            <p:cNvSpPr/>
            <p:nvPr/>
          </p:nvSpPr>
          <p:spPr>
            <a:xfrm>
              <a:off x="0" y="0"/>
              <a:ext cx="1045356" cy="235039"/>
            </a:xfrm>
            <a:custGeom>
              <a:rect b="b" l="l" r="r" t="t"/>
              <a:pathLst>
                <a:path extrusionOk="0" h="235039" w="1045356">
                  <a:moveTo>
                    <a:pt x="59028" y="0"/>
                  </a:moveTo>
                  <a:lnTo>
                    <a:pt x="986328" y="0"/>
                  </a:lnTo>
                  <a:cubicBezTo>
                    <a:pt x="1018928" y="0"/>
                    <a:pt x="1045356" y="26428"/>
                    <a:pt x="1045356" y="59028"/>
                  </a:cubicBezTo>
                  <a:lnTo>
                    <a:pt x="1045356" y="176011"/>
                  </a:lnTo>
                  <a:cubicBezTo>
                    <a:pt x="1045356" y="208612"/>
                    <a:pt x="1018928" y="235039"/>
                    <a:pt x="986328" y="235039"/>
                  </a:cubicBezTo>
                  <a:lnTo>
                    <a:pt x="59028" y="235039"/>
                  </a:lnTo>
                  <a:cubicBezTo>
                    <a:pt x="26428" y="235039"/>
                    <a:pt x="0" y="208612"/>
                    <a:pt x="0" y="176011"/>
                  </a:cubicBezTo>
                  <a:lnTo>
                    <a:pt x="0" y="59028"/>
                  </a:lnTo>
                  <a:cubicBezTo>
                    <a:pt x="0" y="26428"/>
                    <a:pt x="26428" y="0"/>
                    <a:pt x="59028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19050">
              <a:solidFill>
                <a:srgbClr val="7393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8"/>
            <p:cNvSpPr txBox="1"/>
            <p:nvPr/>
          </p:nvSpPr>
          <p:spPr>
            <a:xfrm>
              <a:off x="0" y="-9525"/>
              <a:ext cx="1045356" cy="244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025" lIns="53025" spcFirstLastPara="1" rIns="53025" wrap="square" tIns="53025">
              <a:noAutofit/>
            </a:bodyPr>
            <a:lstStyle/>
            <a:p>
              <a:pPr indent="0" lvl="0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8" name="Google Shape;468;p18"/>
          <p:cNvSpPr/>
          <p:nvPr/>
        </p:nvSpPr>
        <p:spPr>
          <a:xfrm>
            <a:off x="6350677" y="103218"/>
            <a:ext cx="5586647" cy="977664"/>
          </a:xfrm>
          <a:custGeom>
            <a:rect b="b" l="l" r="r" t="t"/>
            <a:pathLst>
              <a:path extrusionOk="0" h="1303551" w="7448862">
                <a:moveTo>
                  <a:pt x="0" y="0"/>
                </a:moveTo>
                <a:lnTo>
                  <a:pt x="7448862" y="0"/>
                </a:lnTo>
                <a:lnTo>
                  <a:pt x="7448862" y="1303551"/>
                </a:lnTo>
                <a:lnTo>
                  <a:pt x="0" y="1303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8"/>
          <p:cNvSpPr/>
          <p:nvPr/>
        </p:nvSpPr>
        <p:spPr>
          <a:xfrm>
            <a:off x="6350677" y="1583266"/>
            <a:ext cx="5586647" cy="977664"/>
          </a:xfrm>
          <a:custGeom>
            <a:rect b="b" l="l" r="r" t="t"/>
            <a:pathLst>
              <a:path extrusionOk="0" h="1303551" w="7448862">
                <a:moveTo>
                  <a:pt x="0" y="0"/>
                </a:moveTo>
                <a:lnTo>
                  <a:pt x="7448862" y="0"/>
                </a:lnTo>
                <a:lnTo>
                  <a:pt x="7448862" y="1303550"/>
                </a:lnTo>
                <a:lnTo>
                  <a:pt x="0" y="1303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8"/>
          <p:cNvSpPr/>
          <p:nvPr/>
        </p:nvSpPr>
        <p:spPr>
          <a:xfrm>
            <a:off x="7523107" y="746221"/>
            <a:ext cx="3241787" cy="532055"/>
          </a:xfrm>
          <a:custGeom>
            <a:rect b="b" l="l" r="r" t="t"/>
            <a:pathLst>
              <a:path extrusionOk="0" h="709407" w="4322382">
                <a:moveTo>
                  <a:pt x="0" y="0"/>
                </a:moveTo>
                <a:lnTo>
                  <a:pt x="4322382" y="0"/>
                </a:lnTo>
                <a:lnTo>
                  <a:pt x="4322382" y="709407"/>
                </a:lnTo>
                <a:lnTo>
                  <a:pt x="0" y="7094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8"/>
          <p:cNvSpPr/>
          <p:nvPr/>
        </p:nvSpPr>
        <p:spPr>
          <a:xfrm>
            <a:off x="11317940" y="3508540"/>
            <a:ext cx="7001995" cy="452254"/>
          </a:xfrm>
          <a:custGeom>
            <a:rect b="b" l="l" r="r" t="t"/>
            <a:pathLst>
              <a:path extrusionOk="0" h="120531" w="1842956">
                <a:moveTo>
                  <a:pt x="0" y="0"/>
                </a:moveTo>
                <a:lnTo>
                  <a:pt x="1842956" y="0"/>
                </a:lnTo>
                <a:lnTo>
                  <a:pt x="1842956" y="120531"/>
                </a:lnTo>
                <a:lnTo>
                  <a:pt x="0" y="120531"/>
                </a:lnTo>
                <a:close/>
              </a:path>
            </a:pathLst>
          </a:custGeom>
          <a:gradFill>
            <a:gsLst>
              <a:gs pos="0">
                <a:srgbClr val="242121"/>
              </a:gs>
              <a:gs pos="50000">
                <a:srgbClr val="067194"/>
              </a:gs>
              <a:gs pos="100000">
                <a:srgbClr val="000000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8"/>
          <p:cNvSpPr txBox="1"/>
          <p:nvPr/>
        </p:nvSpPr>
        <p:spPr>
          <a:xfrm>
            <a:off x="11404806" y="3258363"/>
            <a:ext cx="6915129" cy="70243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3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8"/>
          <p:cNvSpPr/>
          <p:nvPr/>
        </p:nvSpPr>
        <p:spPr>
          <a:xfrm>
            <a:off x="852685" y="7270598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2"/>
                </a:lnTo>
                <a:lnTo>
                  <a:pt x="0" y="37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8"/>
          <p:cNvSpPr/>
          <p:nvPr/>
        </p:nvSpPr>
        <p:spPr>
          <a:xfrm>
            <a:off x="852685" y="7845736"/>
            <a:ext cx="370053" cy="371912"/>
          </a:xfrm>
          <a:custGeom>
            <a:rect b="b" l="l" r="r" t="t"/>
            <a:pathLst>
              <a:path extrusionOk="0" h="371912" w="370053">
                <a:moveTo>
                  <a:pt x="0" y="0"/>
                </a:moveTo>
                <a:lnTo>
                  <a:pt x="370053" y="0"/>
                </a:lnTo>
                <a:lnTo>
                  <a:pt x="370053" y="371912"/>
                </a:lnTo>
                <a:lnTo>
                  <a:pt x="0" y="37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8"/>
          <p:cNvSpPr txBox="1"/>
          <p:nvPr/>
        </p:nvSpPr>
        <p:spPr>
          <a:xfrm>
            <a:off x="1420303" y="4328229"/>
            <a:ext cx="8950213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Turn ChatGPT Into Your Personalized Business Assistant</a:t>
            </a:r>
            <a:endParaRPr/>
          </a:p>
        </p:txBody>
      </p:sp>
      <p:sp>
        <p:nvSpPr>
          <p:cNvPr id="476" name="Google Shape;476;p18"/>
          <p:cNvSpPr txBox="1"/>
          <p:nvPr/>
        </p:nvSpPr>
        <p:spPr>
          <a:xfrm>
            <a:off x="662782" y="2864986"/>
            <a:ext cx="10465255" cy="1135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9"/>
              <a:buFont typeface="Poppins"/>
              <a:buNone/>
            </a:pPr>
            <a:r>
              <a:rPr b="1" i="1" lang="en-US" sz="390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Leverage AI to Transform the Way You Work and Elevate Your Productivity</a:t>
            </a:r>
            <a:endParaRPr/>
          </a:p>
        </p:txBody>
      </p:sp>
      <p:sp>
        <p:nvSpPr>
          <p:cNvPr id="477" name="Google Shape;477;p18"/>
          <p:cNvSpPr txBox="1"/>
          <p:nvPr/>
        </p:nvSpPr>
        <p:spPr>
          <a:xfrm>
            <a:off x="1420303" y="4908353"/>
            <a:ext cx="8443598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 And Train Your Own Custom GPT</a:t>
            </a:r>
            <a:endParaRPr/>
          </a:p>
        </p:txBody>
      </p:sp>
      <p:sp>
        <p:nvSpPr>
          <p:cNvPr id="478" name="Google Shape;478;p18"/>
          <p:cNvSpPr txBox="1"/>
          <p:nvPr/>
        </p:nvSpPr>
        <p:spPr>
          <a:xfrm>
            <a:off x="1420303" y="5488476"/>
            <a:ext cx="8950213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Leverage AI To Convert Rate Shoppers Into Loyal Clients</a:t>
            </a:r>
            <a:endParaRPr/>
          </a:p>
        </p:txBody>
      </p:sp>
      <p:sp>
        <p:nvSpPr>
          <p:cNvPr id="479" name="Google Shape;479;p18"/>
          <p:cNvSpPr txBox="1"/>
          <p:nvPr/>
        </p:nvSpPr>
        <p:spPr>
          <a:xfrm>
            <a:off x="1420303" y="6068599"/>
            <a:ext cx="8950213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 Marketing Funnels That Work While You Sleep</a:t>
            </a:r>
            <a:endParaRPr/>
          </a:p>
        </p:txBody>
      </p:sp>
      <p:sp>
        <p:nvSpPr>
          <p:cNvPr id="480" name="Google Shape;480;p18"/>
          <p:cNvSpPr txBox="1"/>
          <p:nvPr/>
        </p:nvSpPr>
        <p:spPr>
          <a:xfrm>
            <a:off x="11778921" y="3648519"/>
            <a:ext cx="6134422" cy="23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2"/>
              <a:buFont typeface="Poppins"/>
              <a:buNone/>
            </a:pPr>
            <a:r>
              <a:rPr b="1" i="1" lang="en-US" sz="1902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LAUNCHING JANUARY 2026</a:t>
            </a:r>
            <a:endParaRPr/>
          </a:p>
        </p:txBody>
      </p:sp>
      <p:sp>
        <p:nvSpPr>
          <p:cNvPr id="481" name="Google Shape;481;p18"/>
          <p:cNvSpPr txBox="1"/>
          <p:nvPr/>
        </p:nvSpPr>
        <p:spPr>
          <a:xfrm>
            <a:off x="1420303" y="6648722"/>
            <a:ext cx="8950213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Implementation And Live Q&amp;A: Level Up Your Execution</a:t>
            </a:r>
            <a:endParaRPr/>
          </a:p>
        </p:txBody>
      </p:sp>
      <p:sp>
        <p:nvSpPr>
          <p:cNvPr id="482" name="Google Shape;482;p18"/>
          <p:cNvSpPr txBox="1"/>
          <p:nvPr/>
        </p:nvSpPr>
        <p:spPr>
          <a:xfrm>
            <a:off x="11353800" y="5456605"/>
            <a:ext cx="6915129" cy="426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6"/>
              <a:buFont typeface="Poppins"/>
              <a:buNone/>
            </a:pPr>
            <a:r>
              <a:rPr b="0" i="0" lang="en-US" sz="250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 Sales and Scripting Coach</a:t>
            </a:r>
            <a:endParaRPr/>
          </a:p>
        </p:txBody>
      </p:sp>
      <p:sp>
        <p:nvSpPr>
          <p:cNvPr id="483" name="Google Shape;483;p18"/>
          <p:cNvSpPr txBox="1"/>
          <p:nvPr/>
        </p:nvSpPr>
        <p:spPr>
          <a:xfrm>
            <a:off x="11353800" y="6872009"/>
            <a:ext cx="6915129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6"/>
              <a:buFont typeface="Poppins"/>
              <a:buNone/>
            </a:pPr>
            <a:r>
              <a:rPr b="0" i="0" lang="en-US" sz="250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 Health, Mindset &amp; Vitality Coach</a:t>
            </a:r>
            <a:endParaRPr/>
          </a:p>
        </p:txBody>
      </p:sp>
      <p:sp>
        <p:nvSpPr>
          <p:cNvPr id="484" name="Google Shape;484;p18"/>
          <p:cNvSpPr txBox="1"/>
          <p:nvPr/>
        </p:nvSpPr>
        <p:spPr>
          <a:xfrm>
            <a:off x="11355800" y="6124669"/>
            <a:ext cx="6911131" cy="426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6"/>
              <a:buFont typeface="Poppins"/>
              <a:buNone/>
            </a:pPr>
            <a:r>
              <a:rPr b="0" i="0" lang="en-US" sz="250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 Content Coach</a:t>
            </a:r>
            <a:endParaRPr/>
          </a:p>
        </p:txBody>
      </p:sp>
      <p:sp>
        <p:nvSpPr>
          <p:cNvPr id="485" name="Google Shape;485;p18"/>
          <p:cNvSpPr txBox="1"/>
          <p:nvPr/>
        </p:nvSpPr>
        <p:spPr>
          <a:xfrm>
            <a:off x="1420303" y="7228845"/>
            <a:ext cx="8950213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 Video Production: Create Authentic Content In Minutes</a:t>
            </a:r>
            <a:endParaRPr/>
          </a:p>
        </p:txBody>
      </p:sp>
      <p:sp>
        <p:nvSpPr>
          <p:cNvPr id="486" name="Google Shape;486;p18"/>
          <p:cNvSpPr txBox="1"/>
          <p:nvPr/>
        </p:nvSpPr>
        <p:spPr>
          <a:xfrm>
            <a:off x="1420303" y="7808968"/>
            <a:ext cx="8950213" cy="4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4"/>
              <a:buFont typeface="Poppins"/>
              <a:buNone/>
            </a:pPr>
            <a:r>
              <a:rPr b="0" i="0" lang="en-US" sz="235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Atlas AI Business Planning Tool</a:t>
            </a:r>
            <a:endParaRPr/>
          </a:p>
        </p:txBody>
      </p:sp>
      <p:pic>
        <p:nvPicPr>
          <p:cNvPr id="487" name="Google Shape;487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317940" y="4362098"/>
            <a:ext cx="6946737" cy="629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letters on a black background&#10;&#10;AI-generated content may be incorrect." id="488" name="Google Shape;488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05175" y="1135463"/>
            <a:ext cx="5830049" cy="914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9"/>
          <p:cNvSpPr/>
          <p:nvPr/>
        </p:nvSpPr>
        <p:spPr>
          <a:xfrm>
            <a:off x="623268" y="2260023"/>
            <a:ext cx="9663732" cy="6803205"/>
          </a:xfrm>
          <a:prstGeom prst="roundRect">
            <a:avLst>
              <a:gd fmla="val 9738" name="adj"/>
            </a:avLst>
          </a:prstGeom>
          <a:solidFill>
            <a:schemeClr val="lt1"/>
          </a:solidFill>
          <a:ln cap="flat" cmpd="sng" w="57150">
            <a:solidFill>
              <a:srgbClr val="CDA759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sx="98000" rotWithShape="0" algn="ctr" sy="98000">
              <a:srgbClr val="000000">
                <a:alpha val="4078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8" name="Google Shape;498;p19"/>
          <p:cNvCxnSpPr/>
          <p:nvPr/>
        </p:nvCxnSpPr>
        <p:spPr>
          <a:xfrm rot="5042197">
            <a:off x="18341606" y="7447100"/>
            <a:ext cx="687608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9" name="Google Shape;499;p19"/>
          <p:cNvSpPr/>
          <p:nvPr/>
        </p:nvSpPr>
        <p:spPr>
          <a:xfrm>
            <a:off x="0" y="9721977"/>
            <a:ext cx="18304763" cy="572548"/>
          </a:xfrm>
          <a:custGeom>
            <a:rect b="b" l="l" r="r" t="t"/>
            <a:pathLst>
              <a:path extrusionOk="0" h="763397" w="24406352">
                <a:moveTo>
                  <a:pt x="0" y="0"/>
                </a:moveTo>
                <a:lnTo>
                  <a:pt x="24406352" y="0"/>
                </a:lnTo>
                <a:lnTo>
                  <a:pt x="24406352" y="763397"/>
                </a:lnTo>
                <a:lnTo>
                  <a:pt x="0" y="763397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9"/>
          <p:cNvSpPr/>
          <p:nvPr/>
        </p:nvSpPr>
        <p:spPr>
          <a:xfrm>
            <a:off x="9677400" y="4229099"/>
            <a:ext cx="7926314" cy="3911684"/>
          </a:xfrm>
          <a:custGeom>
            <a:rect b="b" l="l" r="r" t="t"/>
            <a:pathLst>
              <a:path extrusionOk="0" h="4936617" w="10003155">
                <a:moveTo>
                  <a:pt x="0" y="0"/>
                </a:moveTo>
                <a:lnTo>
                  <a:pt x="10003155" y="0"/>
                </a:lnTo>
                <a:lnTo>
                  <a:pt x="10003155" y="4936617"/>
                </a:lnTo>
                <a:lnTo>
                  <a:pt x="0" y="4936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9"/>
          <p:cNvSpPr/>
          <p:nvPr/>
        </p:nvSpPr>
        <p:spPr>
          <a:xfrm>
            <a:off x="0" y="9721977"/>
            <a:ext cx="18307715" cy="572643"/>
          </a:xfrm>
          <a:custGeom>
            <a:rect b="b" l="l" r="r" t="t"/>
            <a:pathLst>
              <a:path extrusionOk="0" h="763524" w="24410288">
                <a:moveTo>
                  <a:pt x="0" y="0"/>
                </a:moveTo>
                <a:lnTo>
                  <a:pt x="24410288" y="0"/>
                </a:lnTo>
                <a:lnTo>
                  <a:pt x="24410288" y="763524"/>
                </a:lnTo>
                <a:lnTo>
                  <a:pt x="0" y="763524"/>
                </a:lnTo>
                <a:close/>
              </a:path>
            </a:pathLst>
          </a:custGeom>
          <a:gradFill>
            <a:gsLst>
              <a:gs pos="0">
                <a:srgbClr val="B68E49"/>
              </a:gs>
              <a:gs pos="50000">
                <a:srgbClr val="EBC76E"/>
              </a:gs>
              <a:gs pos="100000">
                <a:srgbClr val="926F34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blue logo&#10;&#10;AI-generated content may be incorrect." id="502" name="Google Shape;50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5204" y="492464"/>
            <a:ext cx="7557593" cy="133990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9"/>
          <p:cNvSpPr/>
          <p:nvPr/>
        </p:nvSpPr>
        <p:spPr>
          <a:xfrm>
            <a:off x="1219200" y="2857500"/>
            <a:ext cx="394708" cy="394708"/>
          </a:xfrm>
          <a:custGeom>
            <a:rect b="b" l="l" r="r" t="t"/>
            <a:pathLst>
              <a:path extrusionOk="0" h="304263" w="304263">
                <a:moveTo>
                  <a:pt x="0" y="0"/>
                </a:moveTo>
                <a:lnTo>
                  <a:pt x="304263" y="0"/>
                </a:lnTo>
                <a:lnTo>
                  <a:pt x="304263" y="304263"/>
                </a:lnTo>
                <a:lnTo>
                  <a:pt x="0" y="30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9"/>
          <p:cNvSpPr txBox="1"/>
          <p:nvPr/>
        </p:nvSpPr>
        <p:spPr>
          <a:xfrm>
            <a:off x="1832054" y="2857500"/>
            <a:ext cx="79977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A759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Seven live, one-hour coaching calls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every month</a:t>
            </a:r>
            <a:endParaRPr/>
          </a:p>
        </p:txBody>
      </p:sp>
      <p:sp>
        <p:nvSpPr>
          <p:cNvPr id="505" name="Google Shape;505;p19"/>
          <p:cNvSpPr/>
          <p:nvPr/>
        </p:nvSpPr>
        <p:spPr>
          <a:xfrm>
            <a:off x="1219200" y="3467100"/>
            <a:ext cx="394708" cy="394708"/>
          </a:xfrm>
          <a:custGeom>
            <a:rect b="b" l="l" r="r" t="t"/>
            <a:pathLst>
              <a:path extrusionOk="0" h="304263" w="304263">
                <a:moveTo>
                  <a:pt x="0" y="0"/>
                </a:moveTo>
                <a:lnTo>
                  <a:pt x="304263" y="0"/>
                </a:lnTo>
                <a:lnTo>
                  <a:pt x="304263" y="304263"/>
                </a:lnTo>
                <a:lnTo>
                  <a:pt x="0" y="30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9"/>
          <p:cNvSpPr txBox="1"/>
          <p:nvPr/>
        </p:nvSpPr>
        <p:spPr>
          <a:xfrm>
            <a:off x="1832054" y="3506102"/>
            <a:ext cx="754054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A759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200+ training modules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created around The 8 Disciplines of Loan Origination Mastery</a:t>
            </a:r>
            <a:endParaRPr/>
          </a:p>
        </p:txBody>
      </p:sp>
      <p:sp>
        <p:nvSpPr>
          <p:cNvPr id="507" name="Google Shape;507;p19"/>
          <p:cNvSpPr/>
          <p:nvPr/>
        </p:nvSpPr>
        <p:spPr>
          <a:xfrm>
            <a:off x="1219200" y="4520192"/>
            <a:ext cx="394708" cy="394708"/>
          </a:xfrm>
          <a:custGeom>
            <a:rect b="b" l="l" r="r" t="t"/>
            <a:pathLst>
              <a:path extrusionOk="0" h="304263" w="304263">
                <a:moveTo>
                  <a:pt x="0" y="0"/>
                </a:moveTo>
                <a:lnTo>
                  <a:pt x="304263" y="0"/>
                </a:lnTo>
                <a:lnTo>
                  <a:pt x="304263" y="304263"/>
                </a:lnTo>
                <a:lnTo>
                  <a:pt x="0" y="30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9"/>
          <p:cNvSpPr txBox="1"/>
          <p:nvPr/>
        </p:nvSpPr>
        <p:spPr>
          <a:xfrm>
            <a:off x="1832054" y="4524036"/>
            <a:ext cx="754054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A759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An all-star faculty of coaches and mentors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with over $29 billion in collective loan funding</a:t>
            </a:r>
            <a:endParaRPr/>
          </a:p>
        </p:txBody>
      </p:sp>
      <p:sp>
        <p:nvSpPr>
          <p:cNvPr id="509" name="Google Shape;509;p19"/>
          <p:cNvSpPr/>
          <p:nvPr/>
        </p:nvSpPr>
        <p:spPr>
          <a:xfrm>
            <a:off x="1219200" y="5524500"/>
            <a:ext cx="394708" cy="394708"/>
          </a:xfrm>
          <a:custGeom>
            <a:rect b="b" l="l" r="r" t="t"/>
            <a:pathLst>
              <a:path extrusionOk="0" h="304263" w="304263">
                <a:moveTo>
                  <a:pt x="0" y="0"/>
                </a:moveTo>
                <a:lnTo>
                  <a:pt x="304263" y="0"/>
                </a:lnTo>
                <a:lnTo>
                  <a:pt x="304263" y="304263"/>
                </a:lnTo>
                <a:lnTo>
                  <a:pt x="0" y="30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9"/>
          <p:cNvSpPr txBox="1"/>
          <p:nvPr/>
        </p:nvSpPr>
        <p:spPr>
          <a:xfrm>
            <a:off x="1832054" y="5541970"/>
            <a:ext cx="731194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A759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Scripts, presentations, and AI workflows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to help you have better conversations and convert more leads</a:t>
            </a:r>
            <a:endParaRPr/>
          </a:p>
        </p:txBody>
      </p:sp>
      <p:sp>
        <p:nvSpPr>
          <p:cNvPr id="511" name="Google Shape;511;p19"/>
          <p:cNvSpPr/>
          <p:nvPr/>
        </p:nvSpPr>
        <p:spPr>
          <a:xfrm>
            <a:off x="1219200" y="6958592"/>
            <a:ext cx="394708" cy="394708"/>
          </a:xfrm>
          <a:custGeom>
            <a:rect b="b" l="l" r="r" t="t"/>
            <a:pathLst>
              <a:path extrusionOk="0" h="304263" w="304263">
                <a:moveTo>
                  <a:pt x="0" y="0"/>
                </a:moveTo>
                <a:lnTo>
                  <a:pt x="304263" y="0"/>
                </a:lnTo>
                <a:lnTo>
                  <a:pt x="304263" y="304263"/>
                </a:lnTo>
                <a:lnTo>
                  <a:pt x="0" y="30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9"/>
          <p:cNvSpPr txBox="1"/>
          <p:nvPr/>
        </p:nvSpPr>
        <p:spPr>
          <a:xfrm>
            <a:off x="1832054" y="6929236"/>
            <a:ext cx="754054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A759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An active community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of originators available daily to help you grow and execute</a:t>
            </a:r>
            <a:endParaRPr/>
          </a:p>
        </p:txBody>
      </p:sp>
      <p:sp>
        <p:nvSpPr>
          <p:cNvPr id="513" name="Google Shape;513;p19"/>
          <p:cNvSpPr/>
          <p:nvPr/>
        </p:nvSpPr>
        <p:spPr>
          <a:xfrm>
            <a:off x="1248508" y="7947170"/>
            <a:ext cx="394708" cy="394708"/>
          </a:xfrm>
          <a:custGeom>
            <a:rect b="b" l="l" r="r" t="t"/>
            <a:pathLst>
              <a:path extrusionOk="0" h="304263" w="304263">
                <a:moveTo>
                  <a:pt x="0" y="0"/>
                </a:moveTo>
                <a:lnTo>
                  <a:pt x="304263" y="0"/>
                </a:lnTo>
                <a:lnTo>
                  <a:pt x="304263" y="304263"/>
                </a:lnTo>
                <a:lnTo>
                  <a:pt x="0" y="30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9"/>
          <p:cNvSpPr txBox="1"/>
          <p:nvPr/>
        </p:nvSpPr>
        <p:spPr>
          <a:xfrm>
            <a:off x="1861362" y="7947170"/>
            <a:ext cx="781603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A759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The Perfect Loan Process™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b="1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2400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Streamline your entire loan process from initial inquiry to final approval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4686" l="0" r="0" t="-4468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6168342" y="0"/>
            <a:ext cx="12119658" cy="9721977"/>
          </a:xfrm>
          <a:custGeom>
            <a:rect b="b" l="l" r="r" t="t"/>
            <a:pathLst>
              <a:path extrusionOk="0" h="9721977" w="12119658">
                <a:moveTo>
                  <a:pt x="0" y="0"/>
                </a:moveTo>
                <a:lnTo>
                  <a:pt x="12119658" y="0"/>
                </a:lnTo>
                <a:lnTo>
                  <a:pt x="12119658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940" l="0" r="-3754" t="-59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9763737" y="2039120"/>
            <a:ext cx="4888026" cy="4869695"/>
          </a:xfrm>
          <a:custGeom>
            <a:rect b="b" l="l" r="r" t="t"/>
            <a:pathLst>
              <a:path extrusionOk="0" h="4869695" w="4888026">
                <a:moveTo>
                  <a:pt x="0" y="0"/>
                </a:moveTo>
                <a:lnTo>
                  <a:pt x="4888025" y="0"/>
                </a:lnTo>
                <a:lnTo>
                  <a:pt x="4888025" y="4869696"/>
                </a:lnTo>
                <a:lnTo>
                  <a:pt x="0" y="4869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0" y="0"/>
            <a:ext cx="6168342" cy="9721977"/>
          </a:xfrm>
          <a:custGeom>
            <a:rect b="b" l="l" r="r" t="t"/>
            <a:pathLst>
              <a:path extrusionOk="0" h="9721977" w="6168342">
                <a:moveTo>
                  <a:pt x="0" y="0"/>
                </a:moveTo>
                <a:lnTo>
                  <a:pt x="6168342" y="0"/>
                </a:lnTo>
                <a:lnTo>
                  <a:pt x="6168342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503" r="-250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"/>
          <p:cNvSpPr txBox="1"/>
          <p:nvPr/>
        </p:nvSpPr>
        <p:spPr>
          <a:xfrm>
            <a:off x="7255178" y="3179293"/>
            <a:ext cx="2752504" cy="8502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6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Thoughts Create Emotions</a:t>
            </a:r>
            <a:endParaRPr/>
          </a:p>
        </p:txBody>
      </p:sp>
      <p:sp>
        <p:nvSpPr>
          <p:cNvPr id="190" name="Google Shape;190;p2"/>
          <p:cNvSpPr txBox="1"/>
          <p:nvPr/>
        </p:nvSpPr>
        <p:spPr>
          <a:xfrm>
            <a:off x="12858236" y="6832616"/>
            <a:ext cx="4342928" cy="8502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6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Chemicals Affect The Way We Feel and Respond</a:t>
            </a:r>
            <a:endParaRPr/>
          </a:p>
        </p:txBody>
      </p:sp>
      <p:sp>
        <p:nvSpPr>
          <p:cNvPr id="191" name="Google Shape;191;p2"/>
          <p:cNvSpPr txBox="1"/>
          <p:nvPr/>
        </p:nvSpPr>
        <p:spPr>
          <a:xfrm>
            <a:off x="14078861" y="1962920"/>
            <a:ext cx="2993666" cy="8502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6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Emotions Create Chemicals</a:t>
            </a:r>
            <a:endParaRPr/>
          </a:p>
        </p:txBody>
      </p:sp>
      <p:sp>
        <p:nvSpPr>
          <p:cNvPr id="192" name="Google Shape;192;p2"/>
          <p:cNvSpPr txBox="1"/>
          <p:nvPr/>
        </p:nvSpPr>
        <p:spPr>
          <a:xfrm>
            <a:off x="11036456" y="4352603"/>
            <a:ext cx="2522946" cy="433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6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 are in a loop</a:t>
            </a:r>
            <a:endParaRPr/>
          </a:p>
        </p:txBody>
      </p:sp>
      <p:grpSp>
        <p:nvGrpSpPr>
          <p:cNvPr id="193" name="Google Shape;193;p2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194" name="Google Shape;194;p2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2 of 12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1629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0"/>
          <p:cNvSpPr/>
          <p:nvPr/>
        </p:nvSpPr>
        <p:spPr>
          <a:xfrm>
            <a:off x="0" y="0"/>
            <a:ext cx="18307050" cy="12197072"/>
          </a:xfrm>
          <a:custGeom>
            <a:rect b="b" l="l" r="r" t="t"/>
            <a:pathLst>
              <a:path extrusionOk="0" h="12197072" w="18307050">
                <a:moveTo>
                  <a:pt x="0" y="0"/>
                </a:moveTo>
                <a:lnTo>
                  <a:pt x="18307050" y="0"/>
                </a:lnTo>
                <a:lnTo>
                  <a:pt x="18307050" y="12197072"/>
                </a:lnTo>
                <a:lnTo>
                  <a:pt x="0" y="12197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999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4" name="Google Shape;524;p20"/>
          <p:cNvGrpSpPr/>
          <p:nvPr/>
        </p:nvGrpSpPr>
        <p:grpSpPr>
          <a:xfrm>
            <a:off x="0" y="9668821"/>
            <a:ext cx="18307053" cy="625734"/>
            <a:chOff x="0" y="-19050"/>
            <a:chExt cx="6560834" cy="224249"/>
          </a:xfrm>
        </p:grpSpPr>
        <p:sp>
          <p:nvSpPr>
            <p:cNvPr id="525" name="Google Shape;525;p20"/>
            <p:cNvSpPr/>
            <p:nvPr/>
          </p:nvSpPr>
          <p:spPr>
            <a:xfrm>
              <a:off x="0" y="0"/>
              <a:ext cx="6560834" cy="205199"/>
            </a:xfrm>
            <a:custGeom>
              <a:rect b="b" l="l" r="r" t="t"/>
              <a:pathLst>
                <a:path extrusionOk="0" h="205199" w="6560834">
                  <a:moveTo>
                    <a:pt x="0" y="0"/>
                  </a:moveTo>
                  <a:lnTo>
                    <a:pt x="6560834" y="0"/>
                  </a:lnTo>
                  <a:lnTo>
                    <a:pt x="6560834" y="205199"/>
                  </a:lnTo>
                  <a:lnTo>
                    <a:pt x="0" y="205199"/>
                  </a:lnTo>
                  <a:close/>
                </a:path>
              </a:pathLst>
            </a:custGeom>
            <a:gradFill>
              <a:gsLst>
                <a:gs pos="0">
                  <a:srgbClr val="B68E49"/>
                </a:gs>
                <a:gs pos="50000">
                  <a:srgbClr val="EBC76E"/>
                </a:gs>
                <a:gs pos="100000">
                  <a:srgbClr val="926F34"/>
                </a:gs>
              </a:gsLst>
              <a:lin ang="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0"/>
            <p:cNvSpPr txBox="1"/>
            <p:nvPr/>
          </p:nvSpPr>
          <p:spPr>
            <a:xfrm>
              <a:off x="0" y="-19050"/>
              <a:ext cx="6560833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7" name="Google Shape;527;p20"/>
          <p:cNvSpPr txBox="1"/>
          <p:nvPr/>
        </p:nvSpPr>
        <p:spPr>
          <a:xfrm>
            <a:off x="1314450" y="452654"/>
            <a:ext cx="11075406" cy="1682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4014"/>
              </a:lnSpc>
              <a:spcBef>
                <a:spcPts val="0"/>
              </a:spcBef>
              <a:spcAft>
                <a:spcPts val="0"/>
              </a:spcAft>
              <a:buClr>
                <a:srgbClr val="DFBD69"/>
              </a:buClr>
              <a:buSzPts val="6999"/>
              <a:buFont typeface="Poppins"/>
              <a:buNone/>
            </a:pPr>
            <a:r>
              <a:rPr b="1" i="0" lang="en-US" sz="6999" u="none" cap="none" strike="noStrike">
                <a:solidFill>
                  <a:srgbClr val="DFBD69"/>
                </a:solidFill>
                <a:latin typeface="Poppins"/>
                <a:ea typeface="Poppins"/>
                <a:cs typeface="Poppins"/>
                <a:sym typeface="Poppins"/>
              </a:rPr>
              <a:t>Median LO Production</a:t>
            </a:r>
            <a:endParaRPr/>
          </a:p>
        </p:txBody>
      </p:sp>
      <p:sp>
        <p:nvSpPr>
          <p:cNvPr id="528" name="Google Shape;528;p20"/>
          <p:cNvSpPr txBox="1"/>
          <p:nvPr/>
        </p:nvSpPr>
        <p:spPr>
          <a:xfrm>
            <a:off x="1314450" y="2212082"/>
            <a:ext cx="15465526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Poppins"/>
              <a:buNone/>
            </a:pPr>
            <a:r>
              <a:rPr b="0" i="1" lang="en-US" sz="31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Past 12 months, ending 10/15/2025</a:t>
            </a:r>
            <a:endParaRPr/>
          </a:p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Poppins"/>
              <a:buNone/>
            </a:pPr>
            <a:r>
              <a:rPr b="0" i="1" lang="en-US" sz="31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Must have closed loan in last 90 days (161,000 LO population)</a:t>
            </a:r>
            <a:endParaRPr/>
          </a:p>
        </p:txBody>
      </p:sp>
      <p:sp>
        <p:nvSpPr>
          <p:cNvPr id="529" name="Google Shape;529;p20"/>
          <p:cNvSpPr txBox="1"/>
          <p:nvPr/>
        </p:nvSpPr>
        <p:spPr>
          <a:xfrm>
            <a:off x="1314450" y="4014718"/>
            <a:ext cx="372956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99"/>
              <a:buFont typeface="Poppins"/>
              <a:buNone/>
            </a:pPr>
            <a:r>
              <a:rPr b="0" i="0" lang="en-US" sz="43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Overall</a:t>
            </a:r>
            <a:endParaRPr/>
          </a:p>
        </p:txBody>
      </p:sp>
      <p:sp>
        <p:nvSpPr>
          <p:cNvPr id="530" name="Google Shape;530;p20"/>
          <p:cNvSpPr txBox="1"/>
          <p:nvPr/>
        </p:nvSpPr>
        <p:spPr>
          <a:xfrm>
            <a:off x="1314450" y="5141124"/>
            <a:ext cx="649693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99"/>
              <a:buFont typeface="Poppins"/>
              <a:buNone/>
            </a:pPr>
            <a:r>
              <a:rPr b="0" i="0" lang="en-US" sz="43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Loan Atlas Subscribers</a:t>
            </a:r>
            <a:endParaRPr/>
          </a:p>
        </p:txBody>
      </p:sp>
      <p:sp>
        <p:nvSpPr>
          <p:cNvPr id="531" name="Google Shape;531;p20"/>
          <p:cNvSpPr txBox="1"/>
          <p:nvPr/>
        </p:nvSpPr>
        <p:spPr>
          <a:xfrm>
            <a:off x="1314450" y="6267530"/>
            <a:ext cx="8338597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DFBD69"/>
              </a:buClr>
              <a:buSzPts val="4399"/>
              <a:buFont typeface="Poppins"/>
              <a:buNone/>
            </a:pPr>
            <a:r>
              <a:rPr b="1" i="0" lang="en-US" sz="4399" u="none" cap="none" strike="noStrike">
                <a:solidFill>
                  <a:srgbClr val="DFBD69"/>
                </a:solidFill>
                <a:latin typeface="Poppins"/>
                <a:ea typeface="Poppins"/>
                <a:cs typeface="Poppins"/>
                <a:sym typeface="Poppins"/>
              </a:rPr>
              <a:t>Difference vs Non-Loan Atlas</a:t>
            </a:r>
            <a:endParaRPr/>
          </a:p>
        </p:txBody>
      </p:sp>
      <p:sp>
        <p:nvSpPr>
          <p:cNvPr id="532" name="Google Shape;532;p20"/>
          <p:cNvSpPr txBox="1"/>
          <p:nvPr/>
        </p:nvSpPr>
        <p:spPr>
          <a:xfrm>
            <a:off x="1314450" y="7393936"/>
            <a:ext cx="5801467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A8DD64"/>
              </a:buClr>
              <a:buSzPts val="4399"/>
              <a:buFont typeface="Poppins"/>
              <a:buNone/>
            </a:pPr>
            <a:r>
              <a:rPr b="1" i="0" lang="en-US" sz="4399" u="none" cap="none" strike="noStrike">
                <a:solidFill>
                  <a:srgbClr val="A8DD64"/>
                </a:solidFill>
                <a:latin typeface="Poppins"/>
                <a:ea typeface="Poppins"/>
                <a:cs typeface="Poppins"/>
                <a:sym typeface="Poppins"/>
              </a:rPr>
              <a:t>Income Increase</a:t>
            </a:r>
            <a:endParaRPr/>
          </a:p>
        </p:txBody>
      </p:sp>
      <p:sp>
        <p:nvSpPr>
          <p:cNvPr id="533" name="Google Shape;533;p20"/>
          <p:cNvSpPr txBox="1"/>
          <p:nvPr/>
        </p:nvSpPr>
        <p:spPr>
          <a:xfrm>
            <a:off x="11029487" y="4014718"/>
            <a:ext cx="372956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99"/>
              <a:buFont typeface="Poppins"/>
              <a:buNone/>
            </a:pPr>
            <a:r>
              <a:rPr b="0" i="0" lang="en-US" sz="43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$4.8M</a:t>
            </a:r>
            <a:endParaRPr/>
          </a:p>
        </p:txBody>
      </p:sp>
      <p:sp>
        <p:nvSpPr>
          <p:cNvPr id="534" name="Google Shape;534;p20"/>
          <p:cNvSpPr txBox="1"/>
          <p:nvPr/>
        </p:nvSpPr>
        <p:spPr>
          <a:xfrm>
            <a:off x="11029487" y="5141124"/>
            <a:ext cx="372956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99"/>
              <a:buFont typeface="Poppins"/>
              <a:buNone/>
            </a:pPr>
            <a:r>
              <a:rPr b="0" i="0" lang="en-US" sz="43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$12.2M</a:t>
            </a:r>
            <a:endParaRPr/>
          </a:p>
        </p:txBody>
      </p:sp>
      <p:sp>
        <p:nvSpPr>
          <p:cNvPr id="535" name="Google Shape;535;p20"/>
          <p:cNvSpPr txBox="1"/>
          <p:nvPr/>
        </p:nvSpPr>
        <p:spPr>
          <a:xfrm>
            <a:off x="11029487" y="6267530"/>
            <a:ext cx="372956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DFBD69"/>
              </a:buClr>
              <a:buSzPts val="4399"/>
              <a:buFont typeface="Poppins"/>
              <a:buNone/>
            </a:pPr>
            <a:r>
              <a:rPr b="1" i="0" lang="en-US" sz="4399" u="none" cap="none" strike="noStrike">
                <a:solidFill>
                  <a:srgbClr val="DFBD69"/>
                </a:solidFill>
                <a:latin typeface="Poppins"/>
                <a:ea typeface="Poppins"/>
                <a:cs typeface="Poppins"/>
                <a:sym typeface="Poppins"/>
              </a:rPr>
              <a:t>$7.4M</a:t>
            </a:r>
            <a:endParaRPr/>
          </a:p>
        </p:txBody>
      </p:sp>
      <p:sp>
        <p:nvSpPr>
          <p:cNvPr id="536" name="Google Shape;536;p20"/>
          <p:cNvSpPr txBox="1"/>
          <p:nvPr/>
        </p:nvSpPr>
        <p:spPr>
          <a:xfrm>
            <a:off x="11029487" y="7393936"/>
            <a:ext cx="372956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A8DD64"/>
              </a:buClr>
              <a:buSzPts val="4399"/>
              <a:buFont typeface="Poppins"/>
              <a:buNone/>
            </a:pPr>
            <a:r>
              <a:rPr b="1" i="0" lang="en-US" sz="4399" u="none" cap="none" strike="noStrike">
                <a:solidFill>
                  <a:srgbClr val="A8DD64"/>
                </a:solidFill>
                <a:latin typeface="Poppins"/>
                <a:ea typeface="Poppins"/>
                <a:cs typeface="Poppins"/>
                <a:sym typeface="Poppins"/>
              </a:rPr>
              <a:t>$74,000</a:t>
            </a:r>
            <a:endParaRPr/>
          </a:p>
        </p:txBody>
      </p:sp>
      <p:sp>
        <p:nvSpPr>
          <p:cNvPr id="537" name="Google Shape;537;p20"/>
          <p:cNvSpPr txBox="1"/>
          <p:nvPr/>
        </p:nvSpPr>
        <p:spPr>
          <a:xfrm>
            <a:off x="1314450" y="8146411"/>
            <a:ext cx="99162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A8DD64"/>
              </a:buClr>
              <a:buSzPts val="2400"/>
              <a:buFont typeface="Poppins"/>
              <a:buNone/>
            </a:pPr>
            <a:r>
              <a:rPr b="0" i="1" lang="en-US" sz="2400" u="none" cap="none" strike="noStrike">
                <a:solidFill>
                  <a:srgbClr val="A8DD64"/>
                </a:solidFill>
                <a:latin typeface="Poppins"/>
                <a:ea typeface="Poppins"/>
                <a:cs typeface="Poppins"/>
                <a:sym typeface="Poppins"/>
              </a:rPr>
              <a:t>Assuming 1% commission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10157362" y="1374775"/>
            <a:ext cx="6429429" cy="7614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Life is difficult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and full of unexpected challenges.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Even so, you have to ask yourself: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much stress and mental tension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are you unnecessarily causing yourself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by creating assumptions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and replaying fears in your mind?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often are you refusing to let go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and adapt when things change?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much of your inner turmoil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 self imposed?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Yung Pueblo</a:t>
            </a:r>
            <a:endParaRPr/>
          </a:p>
        </p:txBody>
      </p:sp>
      <p:grpSp>
        <p:nvGrpSpPr>
          <p:cNvPr id="202" name="Google Shape;202;p3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203" name="Google Shape;203;p3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3 of 12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844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4"/>
          <p:cNvSpPr txBox="1"/>
          <p:nvPr/>
        </p:nvSpPr>
        <p:spPr>
          <a:xfrm>
            <a:off x="1672579" y="1770213"/>
            <a:ext cx="7804553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By choosing your thoughts,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and by selecting which emotional currents you will release and which you will reinforce, you determine the quality of your Light.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99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 determine the effects that you will have upon others, and the nature of the experiences of your life.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99">
              <a:solidFill>
                <a:srgbClr val="26262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   Gary Zukav</a:t>
            </a:r>
            <a:endParaRPr/>
          </a:p>
        </p:txBody>
      </p:sp>
      <p:grpSp>
        <p:nvGrpSpPr>
          <p:cNvPr id="212" name="Google Shape;212;p4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213" name="Google Shape;213;p4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4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4 of 12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84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9144000" y="0"/>
            <a:ext cx="9176039" cy="9721977"/>
          </a:xfrm>
          <a:custGeom>
            <a:rect b="b" l="l" r="r" t="t"/>
            <a:pathLst>
              <a:path extrusionOk="0" h="9721977" w="9176039">
                <a:moveTo>
                  <a:pt x="0" y="0"/>
                </a:moveTo>
                <a:lnTo>
                  <a:pt x="9176039" y="0"/>
                </a:lnTo>
                <a:lnTo>
                  <a:pt x="9176039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067" r="-81843" t="-1186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 flipH="1">
            <a:off x="0" y="-49065"/>
            <a:ext cx="9144000" cy="9771042"/>
          </a:xfrm>
          <a:custGeom>
            <a:rect b="b" l="l" r="r" t="t"/>
            <a:pathLst>
              <a:path extrusionOk="0" h="9771042" w="9144000">
                <a:moveTo>
                  <a:pt x="9144000" y="0"/>
                </a:moveTo>
                <a:lnTo>
                  <a:pt x="0" y="0"/>
                </a:lnTo>
                <a:lnTo>
                  <a:pt x="0" y="9771042"/>
                </a:lnTo>
                <a:lnTo>
                  <a:pt x="9144000" y="9771042"/>
                </a:lnTo>
                <a:lnTo>
                  <a:pt x="9144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1598" l="-61936" r="-105135" t="-86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0" y="905458"/>
            <a:ext cx="18320039" cy="8816519"/>
          </a:xfrm>
          <a:custGeom>
            <a:rect b="b" l="l" r="r" t="t"/>
            <a:pathLst>
              <a:path extrusionOk="0" h="8816519" w="18320039">
                <a:moveTo>
                  <a:pt x="0" y="0"/>
                </a:moveTo>
                <a:lnTo>
                  <a:pt x="18320039" y="0"/>
                </a:lnTo>
                <a:lnTo>
                  <a:pt x="18320039" y="8816519"/>
                </a:lnTo>
                <a:lnTo>
                  <a:pt x="0" y="8816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 txBox="1"/>
          <p:nvPr/>
        </p:nvSpPr>
        <p:spPr>
          <a:xfrm>
            <a:off x="1315247" y="8486924"/>
            <a:ext cx="5978947" cy="542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 make life happen (By Me)</a:t>
            </a:r>
            <a:endParaRPr/>
          </a:p>
        </p:txBody>
      </p:sp>
      <p:sp>
        <p:nvSpPr>
          <p:cNvPr id="225" name="Google Shape;225;p5"/>
          <p:cNvSpPr txBox="1"/>
          <p:nvPr/>
        </p:nvSpPr>
        <p:spPr>
          <a:xfrm>
            <a:off x="11220255" y="8486924"/>
            <a:ext cx="6039045" cy="5193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Life happens (To Me)</a:t>
            </a:r>
            <a:endParaRPr/>
          </a:p>
        </p:txBody>
      </p:sp>
      <p:sp>
        <p:nvSpPr>
          <p:cNvPr id="226" name="Google Shape;226;p5"/>
          <p:cNvSpPr txBox="1"/>
          <p:nvPr/>
        </p:nvSpPr>
        <p:spPr>
          <a:xfrm>
            <a:off x="4876800" y="457200"/>
            <a:ext cx="7699941" cy="717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OUR TWO STATES OF </a:t>
            </a:r>
            <a:r>
              <a:rPr b="1" lang="en-US" sz="3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BEING</a:t>
            </a:r>
            <a:endParaRPr/>
          </a:p>
        </p:txBody>
      </p:sp>
      <p:grpSp>
        <p:nvGrpSpPr>
          <p:cNvPr id="227" name="Google Shape;227;p5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228" name="Google Shape;228;p5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5 of 12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/>
          <p:nvPr/>
        </p:nvSpPr>
        <p:spPr>
          <a:xfrm>
            <a:off x="7001380" y="0"/>
            <a:ext cx="11286620" cy="9721977"/>
          </a:xfrm>
          <a:custGeom>
            <a:rect b="b" l="l" r="r" t="t"/>
            <a:pathLst>
              <a:path extrusionOk="0" h="9721977" w="11286620">
                <a:moveTo>
                  <a:pt x="0" y="0"/>
                </a:moveTo>
                <a:lnTo>
                  <a:pt x="11286620" y="0"/>
                </a:lnTo>
                <a:lnTo>
                  <a:pt x="11286620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79" r="-32017" t="-637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7001380" y="0"/>
            <a:ext cx="11286620" cy="9721977"/>
          </a:xfrm>
          <a:custGeom>
            <a:rect b="b" l="l" r="r" t="t"/>
            <a:pathLst>
              <a:path extrusionOk="0" h="9721977" w="11286620">
                <a:moveTo>
                  <a:pt x="0" y="0"/>
                </a:moveTo>
                <a:lnTo>
                  <a:pt x="11286620" y="0"/>
                </a:lnTo>
                <a:lnTo>
                  <a:pt x="11286620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094" l="0" r="-3754" t="-209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Google Shape;237;p6"/>
          <p:cNvCxnSpPr/>
          <p:nvPr/>
        </p:nvCxnSpPr>
        <p:spPr>
          <a:xfrm>
            <a:off x="8236006" y="5545208"/>
            <a:ext cx="9023294" cy="0"/>
          </a:xfrm>
          <a:prstGeom prst="straightConnector1">
            <a:avLst/>
          </a:prstGeom>
          <a:noFill/>
          <a:ln cap="rnd" cmpd="sng" w="95250">
            <a:solidFill>
              <a:srgbClr val="926F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8" name="Google Shape;238;p6"/>
          <p:cNvSpPr/>
          <p:nvPr/>
        </p:nvSpPr>
        <p:spPr>
          <a:xfrm>
            <a:off x="0" y="0"/>
            <a:ext cx="7001380" cy="9721977"/>
          </a:xfrm>
          <a:custGeom>
            <a:rect b="b" l="l" r="r" t="t"/>
            <a:pathLst>
              <a:path extrusionOk="0" h="9721977" w="7001380">
                <a:moveTo>
                  <a:pt x="0" y="0"/>
                </a:moveTo>
                <a:lnTo>
                  <a:pt x="7001380" y="0"/>
                </a:lnTo>
                <a:lnTo>
                  <a:pt x="7001380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1858" r="-6654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7896906" y="260932"/>
            <a:ext cx="9277688" cy="1422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THE HALLMARKS OF THESE </a:t>
            </a:r>
            <a:endParaRPr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TWO STATES OF BEING</a:t>
            </a:r>
            <a:endParaRPr/>
          </a:p>
        </p:txBody>
      </p:sp>
      <p:sp>
        <p:nvSpPr>
          <p:cNvPr id="240" name="Google Shape;240;p6"/>
          <p:cNvSpPr txBox="1"/>
          <p:nvPr/>
        </p:nvSpPr>
        <p:spPr>
          <a:xfrm>
            <a:off x="9945356" y="4278031"/>
            <a:ext cx="5180787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B3F5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Calm: Presence (By Me)</a:t>
            </a:r>
            <a:endParaRPr/>
          </a:p>
        </p:txBody>
      </p:sp>
      <p:sp>
        <p:nvSpPr>
          <p:cNvPr id="241" name="Google Shape;241;p6"/>
          <p:cNvSpPr txBox="1"/>
          <p:nvPr/>
        </p:nvSpPr>
        <p:spPr>
          <a:xfrm>
            <a:off x="9912586" y="6249187"/>
            <a:ext cx="5180787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926F3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Drama: Past (To Me)</a:t>
            </a:r>
            <a:endParaRPr/>
          </a:p>
        </p:txBody>
      </p:sp>
      <p:sp>
        <p:nvSpPr>
          <p:cNvPr id="242" name="Google Shape;242;p6"/>
          <p:cNvSpPr txBox="1"/>
          <p:nvPr/>
        </p:nvSpPr>
        <p:spPr>
          <a:xfrm>
            <a:off x="10044968" y="2292933"/>
            <a:ext cx="1278136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B3F5D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creative</a:t>
            </a:r>
            <a:endParaRPr/>
          </a:p>
        </p:txBody>
      </p:sp>
      <p:sp>
        <p:nvSpPr>
          <p:cNvPr id="243" name="Google Shape;243;p6"/>
          <p:cNvSpPr txBox="1"/>
          <p:nvPr/>
        </p:nvSpPr>
        <p:spPr>
          <a:xfrm>
            <a:off x="8624183" y="2808006"/>
            <a:ext cx="1288404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B3F5D"/>
                </a:solidFill>
                <a:latin typeface="Poppins Light"/>
                <a:ea typeface="Poppins Light"/>
                <a:cs typeface="Poppins Light"/>
                <a:sym typeface="Poppins Light"/>
              </a:rPr>
              <a:t>curious</a:t>
            </a:r>
            <a:endParaRPr/>
          </a:p>
        </p:txBody>
      </p:sp>
      <p:sp>
        <p:nvSpPr>
          <p:cNvPr id="244" name="Google Shape;244;p6"/>
          <p:cNvSpPr txBox="1"/>
          <p:nvPr/>
        </p:nvSpPr>
        <p:spPr>
          <a:xfrm>
            <a:off x="11776400" y="2667584"/>
            <a:ext cx="1453158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B3F5D"/>
                </a:solidFill>
                <a:latin typeface="Poppins Light"/>
                <a:ea typeface="Poppins Light"/>
                <a:cs typeface="Poppins Light"/>
                <a:sym typeface="Poppins Light"/>
              </a:rPr>
              <a:t>engaged</a:t>
            </a:r>
            <a:endParaRPr/>
          </a:p>
        </p:txBody>
      </p:sp>
      <p:sp>
        <p:nvSpPr>
          <p:cNvPr id="245" name="Google Shape;245;p6"/>
          <p:cNvSpPr txBox="1"/>
          <p:nvPr/>
        </p:nvSpPr>
        <p:spPr>
          <a:xfrm>
            <a:off x="13808495" y="2292933"/>
            <a:ext cx="81662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B3F5D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open</a:t>
            </a:r>
            <a:endParaRPr/>
          </a:p>
        </p:txBody>
      </p:sp>
      <p:sp>
        <p:nvSpPr>
          <p:cNvPr id="246" name="Google Shape;246;p6"/>
          <p:cNvSpPr txBox="1"/>
          <p:nvPr/>
        </p:nvSpPr>
        <p:spPr>
          <a:xfrm>
            <a:off x="14877693" y="2808006"/>
            <a:ext cx="1453158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B3F5D"/>
                </a:solidFill>
                <a:latin typeface="Poppins Light"/>
                <a:ea typeface="Poppins Light"/>
                <a:cs typeface="Poppins Light"/>
                <a:sym typeface="Poppins Light"/>
              </a:rPr>
              <a:t>learning</a:t>
            </a:r>
            <a:endParaRPr/>
          </a:p>
        </p:txBody>
      </p:sp>
      <p:sp>
        <p:nvSpPr>
          <p:cNvPr id="247" name="Google Shape;247;p6"/>
          <p:cNvSpPr txBox="1"/>
          <p:nvPr/>
        </p:nvSpPr>
        <p:spPr>
          <a:xfrm>
            <a:off x="15042445" y="7833716"/>
            <a:ext cx="1439466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926F34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reactivity</a:t>
            </a:r>
            <a:endParaRPr/>
          </a:p>
        </p:txBody>
      </p:sp>
      <p:sp>
        <p:nvSpPr>
          <p:cNvPr id="248" name="Google Shape;248;p6"/>
          <p:cNvSpPr txBox="1"/>
          <p:nvPr/>
        </p:nvSpPr>
        <p:spPr>
          <a:xfrm>
            <a:off x="11776400" y="7833716"/>
            <a:ext cx="173658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u="none" strike="noStrike">
                <a:solidFill>
                  <a:srgbClr val="926F34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defensive</a:t>
            </a:r>
            <a:endParaRPr/>
          </a:p>
        </p:txBody>
      </p:sp>
      <p:sp>
        <p:nvSpPr>
          <p:cNvPr id="249" name="Google Shape;249;p6"/>
          <p:cNvSpPr txBox="1"/>
          <p:nvPr/>
        </p:nvSpPr>
        <p:spPr>
          <a:xfrm>
            <a:off x="10044968" y="8300441"/>
            <a:ext cx="1377748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926F34"/>
                </a:solidFill>
                <a:latin typeface="Poppins Light"/>
                <a:ea typeface="Poppins Light"/>
                <a:cs typeface="Poppins Light"/>
                <a:sym typeface="Poppins Light"/>
              </a:rPr>
              <a:t>closed</a:t>
            </a:r>
            <a:endParaRPr/>
          </a:p>
        </p:txBody>
      </p:sp>
      <p:sp>
        <p:nvSpPr>
          <p:cNvPr id="250" name="Google Shape;250;p6"/>
          <p:cNvSpPr txBox="1"/>
          <p:nvPr/>
        </p:nvSpPr>
        <p:spPr>
          <a:xfrm>
            <a:off x="12671432" y="8300441"/>
            <a:ext cx="3090745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926F34"/>
                </a:solidFill>
                <a:latin typeface="Poppins Light"/>
                <a:ea typeface="Poppins Light"/>
                <a:cs typeface="Poppins Light"/>
                <a:sym typeface="Poppins Light"/>
              </a:rPr>
              <a:t>At the effect of</a:t>
            </a:r>
            <a:endParaRPr/>
          </a:p>
        </p:txBody>
      </p:sp>
      <p:sp>
        <p:nvSpPr>
          <p:cNvPr id="251" name="Google Shape;251;p6"/>
          <p:cNvSpPr txBox="1"/>
          <p:nvPr/>
        </p:nvSpPr>
        <p:spPr>
          <a:xfrm>
            <a:off x="8571805" y="7833716"/>
            <a:ext cx="2454243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926F34"/>
                </a:solidFill>
                <a:latin typeface="Poppins Light"/>
                <a:ea typeface="Poppins Light"/>
                <a:cs typeface="Poppins Light"/>
                <a:sym typeface="Poppins Light"/>
              </a:rPr>
              <a:t>Being right!</a:t>
            </a:r>
            <a:endParaRPr/>
          </a:p>
        </p:txBody>
      </p:sp>
      <p:grpSp>
        <p:nvGrpSpPr>
          <p:cNvPr id="252" name="Google Shape;252;p6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253" name="Google Shape;253;p6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6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6 of 12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84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0" y="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6780" l="-101791" r="0" t="-637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10425651" y="0"/>
            <a:ext cx="7862349" cy="9721977"/>
          </a:xfrm>
          <a:custGeom>
            <a:rect b="b" l="l" r="r" t="t"/>
            <a:pathLst>
              <a:path extrusionOk="0" h="9721977" w="7862349">
                <a:moveTo>
                  <a:pt x="0" y="0"/>
                </a:moveTo>
                <a:lnTo>
                  <a:pt x="7862349" y="0"/>
                </a:lnTo>
                <a:lnTo>
                  <a:pt x="7862349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953" l="-10811" r="-7990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>
            <a:off x="0" y="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3901" r="-390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 txBox="1"/>
          <p:nvPr/>
        </p:nvSpPr>
        <p:spPr>
          <a:xfrm>
            <a:off x="2980205" y="4829175"/>
            <a:ext cx="4397416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B3F5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High learning state</a:t>
            </a:r>
            <a:endParaRPr/>
          </a:p>
        </p:txBody>
      </p:sp>
      <p:sp>
        <p:nvSpPr>
          <p:cNvPr id="265" name="Google Shape;265;p7"/>
          <p:cNvSpPr txBox="1"/>
          <p:nvPr/>
        </p:nvSpPr>
        <p:spPr>
          <a:xfrm>
            <a:off x="3014118" y="6225909"/>
            <a:ext cx="4397416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926F3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Low learning state</a:t>
            </a:r>
            <a:endParaRPr/>
          </a:p>
        </p:txBody>
      </p:sp>
      <p:cxnSp>
        <p:nvCxnSpPr>
          <p:cNvPr id="266" name="Google Shape;266;p7"/>
          <p:cNvCxnSpPr/>
          <p:nvPr/>
        </p:nvCxnSpPr>
        <p:spPr>
          <a:xfrm>
            <a:off x="1062613" y="5923848"/>
            <a:ext cx="8300425" cy="0"/>
          </a:xfrm>
          <a:prstGeom prst="straightConnector1">
            <a:avLst/>
          </a:prstGeom>
          <a:noFill/>
          <a:ln cap="rnd" cmpd="sng" w="95250">
            <a:solidFill>
              <a:srgbClr val="926F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7" name="Google Shape;267;p7"/>
          <p:cNvSpPr txBox="1"/>
          <p:nvPr/>
        </p:nvSpPr>
        <p:spPr>
          <a:xfrm>
            <a:off x="1028700" y="1920875"/>
            <a:ext cx="7918481" cy="219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B3F5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Anytime I believe I’m separate - I become deeply  committed to the survival of myself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B3F5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As human beings, we’re hardwired for survival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B3F5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From that place of wanting to survive - I’m not  open to collaborating or co-creating.</a:t>
            </a:r>
            <a:endParaRPr/>
          </a:p>
        </p:txBody>
      </p:sp>
      <p:sp>
        <p:nvSpPr>
          <p:cNvPr id="268" name="Google Shape;268;p7"/>
          <p:cNvSpPr txBox="1"/>
          <p:nvPr/>
        </p:nvSpPr>
        <p:spPr>
          <a:xfrm>
            <a:off x="1028700" y="7334180"/>
            <a:ext cx="8300425" cy="175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926F3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When I’m below the line - my experience is  one of separateness.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926F3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I’m in this alone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926F3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I perceive others to potentially be against me</a:t>
            </a:r>
            <a:endParaRPr/>
          </a:p>
        </p:txBody>
      </p:sp>
      <p:grpSp>
        <p:nvGrpSpPr>
          <p:cNvPr id="269" name="Google Shape;269;p7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270" name="Google Shape;270;p7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7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7 of 12</a:t>
              </a:r>
              <a:endParaRPr/>
            </a:p>
          </p:txBody>
        </p:sp>
      </p:grpSp>
      <p:sp>
        <p:nvSpPr>
          <p:cNvPr id="272" name="Google Shape;272;p7"/>
          <p:cNvSpPr txBox="1"/>
          <p:nvPr/>
        </p:nvSpPr>
        <p:spPr>
          <a:xfrm>
            <a:off x="1066285" y="632777"/>
            <a:ext cx="7985671" cy="684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ABOVE THE LINE</a:t>
            </a:r>
            <a:r>
              <a:rPr b="1"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/ </a:t>
            </a:r>
            <a:r>
              <a:rPr b="1" lang="en-US" sz="37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BELOW THE LINE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84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 flipH="1">
            <a:off x="6119452" y="0"/>
            <a:ext cx="12168548" cy="9721977"/>
          </a:xfrm>
          <a:custGeom>
            <a:rect b="b" l="l" r="r" t="t"/>
            <a:pathLst>
              <a:path extrusionOk="0" h="9721977" w="12168548">
                <a:moveTo>
                  <a:pt x="12168548" y="0"/>
                </a:moveTo>
                <a:lnTo>
                  <a:pt x="0" y="0"/>
                </a:lnTo>
                <a:lnTo>
                  <a:pt x="0" y="9721977"/>
                </a:lnTo>
                <a:lnTo>
                  <a:pt x="12168548" y="9721977"/>
                </a:lnTo>
                <a:lnTo>
                  <a:pt x="1216854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6185" l="-76609" r="0" t="-292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6172200" y="0"/>
            <a:ext cx="12115800" cy="9721977"/>
          </a:xfrm>
          <a:custGeom>
            <a:rect b="b" l="l" r="r" t="t"/>
            <a:pathLst>
              <a:path extrusionOk="0" h="9721977" w="12115800">
                <a:moveTo>
                  <a:pt x="0" y="0"/>
                </a:moveTo>
                <a:lnTo>
                  <a:pt x="12115800" y="0"/>
                </a:lnTo>
                <a:lnTo>
                  <a:pt x="12115800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920" l="0" r="-3754" t="-592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8"/>
          <p:cNvCxnSpPr/>
          <p:nvPr/>
        </p:nvCxnSpPr>
        <p:spPr>
          <a:xfrm>
            <a:off x="8985692" y="5023312"/>
            <a:ext cx="6635975" cy="0"/>
          </a:xfrm>
          <a:prstGeom prst="straightConnector1">
            <a:avLst/>
          </a:prstGeom>
          <a:noFill/>
          <a:ln cap="rnd" cmpd="sng" w="95250">
            <a:solidFill>
              <a:srgbClr val="926F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2" name="Google Shape;282;p8"/>
          <p:cNvSpPr/>
          <p:nvPr/>
        </p:nvSpPr>
        <p:spPr>
          <a:xfrm>
            <a:off x="16377728" y="4501368"/>
            <a:ext cx="398428" cy="948638"/>
          </a:xfrm>
          <a:custGeom>
            <a:rect b="b" l="l" r="r" t="t"/>
            <a:pathLst>
              <a:path extrusionOk="0" h="948638" w="398428">
                <a:moveTo>
                  <a:pt x="0" y="0"/>
                </a:moveTo>
                <a:lnTo>
                  <a:pt x="398428" y="0"/>
                </a:lnTo>
                <a:lnTo>
                  <a:pt x="398428" y="948638"/>
                </a:lnTo>
                <a:lnTo>
                  <a:pt x="0" y="948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7354289" y="4501368"/>
            <a:ext cx="398428" cy="948638"/>
          </a:xfrm>
          <a:custGeom>
            <a:rect b="b" l="l" r="r" t="t"/>
            <a:pathLst>
              <a:path extrusionOk="0" h="948638" w="398428">
                <a:moveTo>
                  <a:pt x="0" y="0"/>
                </a:moveTo>
                <a:lnTo>
                  <a:pt x="398428" y="0"/>
                </a:lnTo>
                <a:lnTo>
                  <a:pt x="398428" y="948638"/>
                </a:lnTo>
                <a:lnTo>
                  <a:pt x="0" y="948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15069"/>
            <a:ext cx="6172200" cy="9706908"/>
          </a:xfrm>
          <a:custGeom>
            <a:rect b="b" l="l" r="r" t="t"/>
            <a:pathLst>
              <a:path extrusionOk="0" h="9706908" w="6172200">
                <a:moveTo>
                  <a:pt x="0" y="0"/>
                </a:moveTo>
                <a:lnTo>
                  <a:pt x="6172200" y="0"/>
                </a:lnTo>
                <a:lnTo>
                  <a:pt x="6172200" y="9706908"/>
                </a:lnTo>
                <a:lnTo>
                  <a:pt x="0" y="9706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8974" r="-8973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 txBox="1"/>
          <p:nvPr/>
        </p:nvSpPr>
        <p:spPr>
          <a:xfrm>
            <a:off x="8210891" y="914400"/>
            <a:ext cx="7985671" cy="684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ABOVE THE LINE</a:t>
            </a:r>
            <a:r>
              <a:rPr b="1"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/ </a:t>
            </a:r>
            <a:r>
              <a:rPr b="1" lang="en-US" sz="37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BELOW THE LINE</a:t>
            </a:r>
            <a:endParaRPr/>
          </a:p>
        </p:txBody>
      </p:sp>
      <p:sp>
        <p:nvSpPr>
          <p:cNvPr id="286" name="Google Shape;286;p8"/>
          <p:cNvSpPr txBox="1"/>
          <p:nvPr/>
        </p:nvSpPr>
        <p:spPr>
          <a:xfrm>
            <a:off x="8479202" y="3875869"/>
            <a:ext cx="7449049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Presence /Curiosity/ Growth &amp; Learning</a:t>
            </a:r>
            <a:endParaRPr/>
          </a:p>
        </p:txBody>
      </p:sp>
      <p:sp>
        <p:nvSpPr>
          <p:cNvPr id="287" name="Google Shape;287;p8"/>
          <p:cNvSpPr txBox="1"/>
          <p:nvPr/>
        </p:nvSpPr>
        <p:spPr>
          <a:xfrm>
            <a:off x="8985692" y="5567504"/>
            <a:ext cx="6436068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Drama/ Defensiveness / Scarcity</a:t>
            </a:r>
            <a:endParaRPr/>
          </a:p>
        </p:txBody>
      </p:sp>
      <p:sp>
        <p:nvSpPr>
          <p:cNvPr id="288" name="Google Shape;288;p8"/>
          <p:cNvSpPr txBox="1"/>
          <p:nvPr/>
        </p:nvSpPr>
        <p:spPr>
          <a:xfrm>
            <a:off x="16198993" y="3875869"/>
            <a:ext cx="755898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Trust</a:t>
            </a:r>
            <a:endParaRPr/>
          </a:p>
        </p:txBody>
      </p:sp>
      <p:sp>
        <p:nvSpPr>
          <p:cNvPr id="289" name="Google Shape;289;p8"/>
          <p:cNvSpPr txBox="1"/>
          <p:nvPr/>
        </p:nvSpPr>
        <p:spPr>
          <a:xfrm>
            <a:off x="16235307" y="5567504"/>
            <a:ext cx="68327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Fear</a:t>
            </a:r>
            <a:endParaRPr/>
          </a:p>
        </p:txBody>
      </p:sp>
      <p:sp>
        <p:nvSpPr>
          <p:cNvPr id="290" name="Google Shape;290;p8"/>
          <p:cNvSpPr txBox="1"/>
          <p:nvPr/>
        </p:nvSpPr>
        <p:spPr>
          <a:xfrm>
            <a:off x="7055376" y="3875869"/>
            <a:ext cx="996255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Above</a:t>
            </a:r>
            <a:endParaRPr/>
          </a:p>
        </p:txBody>
      </p:sp>
      <p:sp>
        <p:nvSpPr>
          <p:cNvPr id="291" name="Google Shape;291;p8"/>
          <p:cNvSpPr txBox="1"/>
          <p:nvPr/>
        </p:nvSpPr>
        <p:spPr>
          <a:xfrm>
            <a:off x="7092359" y="5567504"/>
            <a:ext cx="922288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Below</a:t>
            </a:r>
            <a:endParaRPr/>
          </a:p>
        </p:txBody>
      </p:sp>
      <p:grpSp>
        <p:nvGrpSpPr>
          <p:cNvPr id="292" name="Google Shape;292;p8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293" name="Google Shape;293;p8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8 of 12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/>
          <p:nvPr/>
        </p:nvSpPr>
        <p:spPr>
          <a:xfrm>
            <a:off x="0" y="0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6780" l="-101791" r="0" t="-637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10425651" y="0"/>
            <a:ext cx="7862349" cy="9721977"/>
          </a:xfrm>
          <a:custGeom>
            <a:rect b="b" l="l" r="r" t="t"/>
            <a:pathLst>
              <a:path extrusionOk="0" h="9721977" w="7862349">
                <a:moveTo>
                  <a:pt x="0" y="0"/>
                </a:moveTo>
                <a:lnTo>
                  <a:pt x="7862349" y="0"/>
                </a:lnTo>
                <a:lnTo>
                  <a:pt x="7862349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9066" r="-7652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-152400" y="557286"/>
            <a:ext cx="10425651" cy="9721977"/>
          </a:xfrm>
          <a:custGeom>
            <a:rect b="b" l="l" r="r" t="t"/>
            <a:pathLst>
              <a:path extrusionOk="0" h="9721977" w="10425651">
                <a:moveTo>
                  <a:pt x="0" y="0"/>
                </a:moveTo>
                <a:lnTo>
                  <a:pt x="10425651" y="0"/>
                </a:lnTo>
                <a:lnTo>
                  <a:pt x="10425651" y="9721977"/>
                </a:lnTo>
                <a:lnTo>
                  <a:pt x="0" y="972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901" r="-390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 txBox="1"/>
          <p:nvPr/>
        </p:nvSpPr>
        <p:spPr>
          <a:xfrm>
            <a:off x="1028700" y="2489738"/>
            <a:ext cx="7750261" cy="60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evolutionary hardwiring is not set up to keep us above the line. We are wired for survival.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At any moment during the day, we are scanning our environment for threat.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When we see threat - we go below the line to protect ourselves.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Because we want to survive.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brain chemistry can’t tell the difference between a knife and a frown on our client’s face. Its all threat.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experience someone in a meeting who has a different point of view, that threatens the survival  of our ego, so we go below the line.</a:t>
            </a:r>
            <a:endParaRPr/>
          </a:p>
        </p:txBody>
      </p:sp>
      <p:sp>
        <p:nvSpPr>
          <p:cNvPr id="304" name="Google Shape;304;p9"/>
          <p:cNvSpPr txBox="1"/>
          <p:nvPr/>
        </p:nvSpPr>
        <p:spPr>
          <a:xfrm>
            <a:off x="-275619" y="1694611"/>
            <a:ext cx="50673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The Challenge</a:t>
            </a:r>
            <a:endParaRPr/>
          </a:p>
        </p:txBody>
      </p:sp>
      <p:sp>
        <p:nvSpPr>
          <p:cNvPr id="305" name="Google Shape;305;p9"/>
          <p:cNvSpPr txBox="1"/>
          <p:nvPr/>
        </p:nvSpPr>
        <p:spPr>
          <a:xfrm>
            <a:off x="1324765" y="632777"/>
            <a:ext cx="7776121" cy="677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99">
                <a:solidFill>
                  <a:srgbClr val="2B3F5D"/>
                </a:solidFill>
                <a:latin typeface="Poppins"/>
                <a:ea typeface="Poppins"/>
                <a:cs typeface="Poppins"/>
                <a:sym typeface="Poppins"/>
              </a:rPr>
              <a:t>ABOVE THE LINE</a:t>
            </a:r>
            <a:r>
              <a:rPr b="1"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/ </a:t>
            </a:r>
            <a:r>
              <a:rPr b="1" lang="en-US" sz="3699">
                <a:solidFill>
                  <a:srgbClr val="926F34"/>
                </a:solidFill>
                <a:latin typeface="Poppins"/>
                <a:ea typeface="Poppins"/>
                <a:cs typeface="Poppins"/>
                <a:sym typeface="Poppins"/>
              </a:rPr>
              <a:t>BELOW THE LINE</a:t>
            </a:r>
            <a:endParaRPr/>
          </a:p>
        </p:txBody>
      </p:sp>
      <p:grpSp>
        <p:nvGrpSpPr>
          <p:cNvPr id="306" name="Google Shape;306;p9"/>
          <p:cNvGrpSpPr/>
          <p:nvPr/>
        </p:nvGrpSpPr>
        <p:grpSpPr>
          <a:xfrm>
            <a:off x="0" y="9668821"/>
            <a:ext cx="18288000" cy="625734"/>
            <a:chOff x="0" y="-19050"/>
            <a:chExt cx="6554006" cy="224249"/>
          </a:xfrm>
        </p:grpSpPr>
        <p:sp>
          <p:nvSpPr>
            <p:cNvPr id="307" name="Google Shape;307;p9"/>
            <p:cNvSpPr/>
            <p:nvPr/>
          </p:nvSpPr>
          <p:spPr>
            <a:xfrm>
              <a:off x="0" y="0"/>
              <a:ext cx="6554006" cy="205199"/>
            </a:xfrm>
            <a:custGeom>
              <a:rect b="b" l="l" r="r" t="t"/>
              <a:pathLst>
                <a:path extrusionOk="0" h="205199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205199"/>
                  </a:lnTo>
                  <a:lnTo>
                    <a:pt x="0" y="205199"/>
                  </a:lnTo>
                  <a:close/>
                </a:path>
              </a:pathLst>
            </a:custGeom>
            <a:solidFill>
              <a:srgbClr val="2B3F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9"/>
            <p:cNvSpPr txBox="1"/>
            <p:nvPr/>
          </p:nvSpPr>
          <p:spPr>
            <a:xfrm>
              <a:off x="0" y="-19050"/>
              <a:ext cx="6554006" cy="22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   Copyright © | </a:t>
              </a:r>
              <a:r>
                <a:rPr b="1"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www.theloanatlas.com</a:t>
              </a:r>
              <a:r>
                <a:rPr lang="en-US"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| All Rights Reserved.                                                                                                                                                                                                        Slide 9 of 12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Andrew Vass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afbc9e-a46f-4bcf-ba91-c007fd70cf90_Enabled">
    <vt:lpwstr>true</vt:lpwstr>
  </property>
  <property fmtid="{D5CDD505-2E9C-101B-9397-08002B2CF9AE}" pid="3" name="MSIP_Label_50afbc9e-a46f-4bcf-ba91-c007fd70cf90_SetDate">
    <vt:lpwstr>2026-01-21T21:06:47Z</vt:lpwstr>
  </property>
  <property fmtid="{D5CDD505-2E9C-101B-9397-08002B2CF9AE}" pid="4" name="MSIP_Label_50afbc9e-a46f-4bcf-ba91-c007fd70cf90_Method">
    <vt:lpwstr>Standard</vt:lpwstr>
  </property>
  <property fmtid="{D5CDD505-2E9C-101B-9397-08002B2CF9AE}" pid="5" name="MSIP_Label_50afbc9e-a46f-4bcf-ba91-c007fd70cf90_Name">
    <vt:lpwstr>defa4170-0d19-0005-0004-bc88714345d2</vt:lpwstr>
  </property>
  <property fmtid="{D5CDD505-2E9C-101B-9397-08002B2CF9AE}" pid="6" name="MSIP_Label_50afbc9e-a46f-4bcf-ba91-c007fd70cf90_SiteId">
    <vt:lpwstr>acef1bbf-0ad2-4a5e-aae8-0d0846b1a039</vt:lpwstr>
  </property>
  <property fmtid="{D5CDD505-2E9C-101B-9397-08002B2CF9AE}" pid="7" name="MSIP_Label_50afbc9e-a46f-4bcf-ba91-c007fd70cf90_ActionId">
    <vt:lpwstr>79187360-34b0-4be3-84a6-f626621ed920</vt:lpwstr>
  </property>
  <property fmtid="{D5CDD505-2E9C-101B-9397-08002B2CF9AE}" pid="8" name="MSIP_Label_50afbc9e-a46f-4bcf-ba91-c007fd70cf90_ContentBits">
    <vt:lpwstr>0</vt:lpwstr>
  </property>
  <property fmtid="{D5CDD505-2E9C-101B-9397-08002B2CF9AE}" pid="9" name="MSIP_Label_50afbc9e-a46f-4bcf-ba91-c007fd70cf90_Tag">
    <vt:lpwstr>10, 3, 0, 1</vt:lpwstr>
  </property>
</Properties>
</file>