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Poppins"/>
      <p:regular r:id="rId28"/>
      <p:bold r:id="rId29"/>
      <p:italic r:id="rId30"/>
      <p:boldItalic r:id="rId31"/>
    </p:embeddedFont>
    <p:embeddedFont>
      <p:font typeface="Poppins ExtraBold"/>
      <p:bold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4" roundtripDataSignature="AMtx7miyrCXeJBiQg0PvJwVf8mWgFQAj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oppins-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6.xml"/><Relationship Id="rId33" Type="http://schemas.openxmlformats.org/officeDocument/2006/relationships/font" Target="fonts/PoppinsExtraBold-boldItalic.fntdata"/><Relationship Id="rId10" Type="http://schemas.openxmlformats.org/officeDocument/2006/relationships/slide" Target="slides/slide5.xml"/><Relationship Id="rId32" Type="http://schemas.openxmlformats.org/officeDocument/2006/relationships/font" Target="fonts/PoppinsExtraBold-bold.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92" name="Google Shape;92;p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3" name="Google Shape;93;p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Ever been to an event where you took notes but never implemented?</a:t>
            </a:r>
            <a:r>
              <a:rPr lang="en-US" sz="1200">
                <a:solidFill>
                  <a:schemeClr val="dk1"/>
                </a:solidFill>
                <a:latin typeface="Calibri"/>
                <a:ea typeface="Calibri"/>
                <a:cs typeface="Calibri"/>
                <a:sym typeface="Calibri"/>
              </a:rPr>
              <a:t> (Raise hands)</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Ever started implementing a plan but quit because it was overwhelming?</a:t>
            </a:r>
            <a:r>
              <a:rPr lang="en-US" sz="1200">
                <a:solidFill>
                  <a:schemeClr val="dk1"/>
                </a:solidFill>
                <a:latin typeface="Calibri"/>
                <a:ea typeface="Calibri"/>
                <a:cs typeface="Calibri"/>
                <a:sym typeface="Calibri"/>
              </a:rPr>
              <a:t> (Raise hands)</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Common problem: not knowing scope or where to start → defeat.</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Key: Doing what you say builds trust with self and others.</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Remind them of the need to create the right environment and ON TIME</a:t>
            </a:r>
            <a:endParaRPr/>
          </a:p>
          <a:p>
            <a:pPr indent="-171450" lvl="1" marL="6286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If your business plan is to prospect for 90 minutes did you set up your vm and auto reply to inform people? This is what I am talking about with environment </a:t>
            </a:r>
            <a:endParaRPr/>
          </a:p>
          <a:p>
            <a:pPr indent="-171450" lvl="1" marL="6286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Are you reacting or taking charge…</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Reflection: </a:t>
            </a:r>
            <a:r>
              <a:rPr i="1" lang="en-US" sz="1200">
                <a:solidFill>
                  <a:schemeClr val="dk1"/>
                </a:solidFill>
                <a:latin typeface="Calibri"/>
                <a:ea typeface="Calibri"/>
                <a:cs typeface="Calibri"/>
                <a:sym typeface="Calibri"/>
              </a:rPr>
              <a:t>Are you someone who follows through, or not?</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1" lang="en-US" sz="1200">
                <a:solidFill>
                  <a:schemeClr val="dk1"/>
                </a:solidFill>
                <a:latin typeface="Calibri"/>
                <a:ea typeface="Calibri"/>
                <a:cs typeface="Calibri"/>
                <a:sym typeface="Calibri"/>
              </a:rPr>
              <a:t>Set hook in the beginning that there is an easy button… </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1" lang="en-US" sz="1200">
                <a:solidFill>
                  <a:schemeClr val="dk1"/>
                </a:solidFill>
                <a:latin typeface="Calibri"/>
                <a:ea typeface="Calibri"/>
                <a:cs typeface="Calibri"/>
                <a:sym typeface="Calibri"/>
              </a:rPr>
              <a:t>I am sharing what I have learned and implemented and have watched top originators do the last twenty years…We did this in Loan Toolbox, we do it with Loan Atlas and my L360 clients have been doing it for years. It works Team.</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1" lang="en-US" sz="1200">
                <a:solidFill>
                  <a:schemeClr val="dk1"/>
                </a:solidFill>
                <a:latin typeface="Calibri"/>
                <a:ea typeface="Calibri"/>
                <a:cs typeface="Calibri"/>
                <a:sym typeface="Calibri"/>
              </a:rPr>
              <a:t>What it takes to be successful: A plan, Crazy discipline &amp; Focus, creating the right environment (On time)… this will get you to 100 million…</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1" lang="en-US" sz="1200">
                <a:solidFill>
                  <a:schemeClr val="dk1"/>
                </a:solidFill>
                <a:latin typeface="Calibri"/>
                <a:ea typeface="Calibri"/>
                <a:cs typeface="Calibri"/>
                <a:sym typeface="Calibri"/>
              </a:rPr>
              <a:t>Like Josh Mettle 675 million as a team (Best year) and about 250 million this year…</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1" lang="en-US" sz="1200">
                <a:solidFill>
                  <a:schemeClr val="dk1"/>
                </a:solidFill>
                <a:latin typeface="Calibri"/>
                <a:ea typeface="Calibri"/>
                <a:cs typeface="Calibri"/>
                <a:sym typeface="Calibri"/>
              </a:rPr>
              <a:t>The difference is that they know how to create a plan and stay on course…</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1" lang="en-US" sz="1200">
                <a:solidFill>
                  <a:schemeClr val="dk1"/>
                </a:solidFill>
                <a:latin typeface="Calibri"/>
                <a:ea typeface="Calibri"/>
                <a:cs typeface="Calibri"/>
                <a:sym typeface="Calibri"/>
              </a:rPr>
              <a:t>I’m gonna walk you through all of the specifics and then I will give you the easy button at the end… Stay present with me… You need to understand the importance of this…before I give you the easy path to your success.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95" name="Google Shape;95;p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96" name="Google Shape;96;p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Time management = performance multiplier.</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Where do you lose the most time?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77" name="Google Shape;177;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Inner state drives outer results.</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What are the mental hurdles that you need to overcome? That trip you up? That create a self-defeating prophecy in your business and life?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85" name="Google Shape;185;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Business funds freedom…</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What’s your long-term vision? Where are you going and is it by design?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93" name="Google Shape;193;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3: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Define goals as broad achievement areas.</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Prompt: Write 3 SMART goals as soon as this call is over…</a:t>
            </a:r>
            <a:endParaRPr/>
          </a:p>
          <a:p>
            <a:pPr indent="0" lvl="0" marL="0" rtl="0" algn="l">
              <a:spcBef>
                <a:spcPts val="0"/>
              </a:spcBef>
              <a:spcAft>
                <a:spcPts val="0"/>
              </a:spcAft>
              <a:buNone/>
            </a:pPr>
            <a:r>
              <a:t/>
            </a:r>
            <a:endParaRPr/>
          </a:p>
        </p:txBody>
      </p:sp>
      <p:sp>
        <p:nvSpPr>
          <p:cNvPr id="210" name="Google Shape;210;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Action items are what make SMART goals real.</a:t>
            </a:r>
            <a:endParaRPr/>
          </a:p>
        </p:txBody>
      </p:sp>
      <p:sp>
        <p:nvSpPr>
          <p:cNvPr id="225" name="Google Shape;225;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6: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Reinforce accountability.</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Stress importance of outcome-based “so that” phrasing.</a:t>
            </a:r>
            <a:endParaRPr/>
          </a:p>
        </p:txBody>
      </p:sp>
      <p:sp>
        <p:nvSpPr>
          <p:cNvPr id="236" name="Google Shape;236;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7: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Emphasize the tools save time and increase execution.</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Invite participants to explore each resource.</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Demo the tool</a:t>
            </a:r>
            <a:endParaRPr/>
          </a:p>
        </p:txBody>
      </p:sp>
      <p:sp>
        <p:nvSpPr>
          <p:cNvPr id="245" name="Google Shape;245;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52" name="Google Shape;252;p1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53" name="Google Shape;253;p1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56" name="Google Shape;256;p1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79" name="Google Shape;279;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80" name="Google Shape;280;p2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83" name="Google Shape;283;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Mention team misalignment and shiny object chasing.</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Principle: </a:t>
            </a:r>
            <a:r>
              <a:rPr i="1" lang="en-US" sz="1200">
                <a:solidFill>
                  <a:schemeClr val="dk1"/>
                </a:solidFill>
                <a:latin typeface="Calibri"/>
                <a:ea typeface="Calibri"/>
                <a:cs typeface="Calibri"/>
                <a:sym typeface="Calibri"/>
              </a:rPr>
              <a:t>Momentum is everything, built with small victories.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08" name="Google Shape;108;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5" name="Google Shape;335;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36" name="Google Shape;336;p2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9" name="Google Shape;339;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8" name="Google Shape;358;p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59" name="Google Shape;359;p2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62" name="Google Shape;362;p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Evaluation first → where best to allocate focus.</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Start “50,000 feet” then move to runway.</a:t>
            </a:r>
            <a:endParaRPr/>
          </a:p>
          <a:p>
            <a:pPr indent="-171450" lvl="0" marL="171450" rtl="0" algn="l">
              <a:spcBef>
                <a:spcPts val="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How are you assessing yourself and where your time should be focused? Its critical that you do this otherwise you may be focused on the wrong things…</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Why we begin with </a:t>
            </a:r>
            <a:r>
              <a:rPr i="1" lang="en-US" sz="1200">
                <a:solidFill>
                  <a:schemeClr val="dk1"/>
                </a:solidFill>
                <a:latin typeface="Calibri"/>
                <a:ea typeface="Calibri"/>
                <a:cs typeface="Calibri"/>
                <a:sym typeface="Calibri"/>
              </a:rPr>
              <a:t>Knowing Your Numbers</a:t>
            </a:r>
            <a:r>
              <a:rPr lang="en-US" sz="1200">
                <a:solidFill>
                  <a:schemeClr val="dk1"/>
                </a:solidFill>
                <a:latin typeface="Calibri"/>
                <a:ea typeface="Calibri"/>
                <a:cs typeface="Calibri"/>
                <a:sym typeface="Calibri"/>
              </a:rPr>
              <a:t>.</a:t>
            </a:r>
            <a:endParaRPr/>
          </a:p>
          <a:p>
            <a:pPr indent="0" lvl="0" marL="0" rtl="0" algn="l">
              <a:spcBef>
                <a:spcPts val="0"/>
              </a:spcBef>
              <a:spcAft>
                <a:spcPts val="0"/>
              </a:spcAft>
              <a:buNone/>
            </a:pPr>
            <a:r>
              <a:t/>
            </a:r>
            <a:endParaRPr/>
          </a:p>
        </p:txBody>
      </p:sp>
      <p:sp>
        <p:nvSpPr>
          <p:cNvPr id="119" name="Google Shape;119;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Technical mastery builds confidence + trust.</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Are you ready for the direction that this industry is headed? Do you have knowledge of a full arsenal of products to sell?</a:t>
            </a:r>
            <a:r>
              <a:rPr lang="en-US" sz="1200">
                <a:solidFill>
                  <a:schemeClr val="dk1"/>
                </a:solidFill>
                <a:latin typeface="Calibri"/>
                <a:ea typeface="Calibri"/>
                <a:cs typeface="Calibri"/>
                <a:sym typeface="Calibri"/>
              </a:rPr>
              <a:t> Are you using AI to take your business to the next level?</a:t>
            </a:r>
            <a:endParaRPr/>
          </a:p>
          <a:p>
            <a:pPr indent="0" lvl="0" marL="0" rtl="0" algn="l">
              <a:spcBef>
                <a:spcPts val="0"/>
              </a:spcBef>
              <a:spcAft>
                <a:spcPts val="0"/>
              </a:spcAft>
              <a:buNone/>
            </a:pPr>
            <a:r>
              <a:t/>
            </a:r>
            <a:endParaRPr/>
          </a:p>
        </p:txBody>
      </p:sp>
      <p:sp>
        <p:nvSpPr>
          <p:cNvPr id="137" name="Google Shape;137;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Sales = structured conversations = higher conversion</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Highlight efficiency of “one-to-many.”</a:t>
            </a:r>
            <a:endParaRPr/>
          </a:p>
          <a:p>
            <a:pPr indent="0" lvl="0" marL="0" rtl="0" algn="l">
              <a:spcBef>
                <a:spcPts val="0"/>
              </a:spcBef>
              <a:spcAft>
                <a:spcPts val="0"/>
              </a:spcAft>
              <a:buNone/>
            </a:pPr>
            <a:r>
              <a:t/>
            </a:r>
            <a:endParaRPr/>
          </a:p>
        </p:txBody>
      </p:sp>
      <p:sp>
        <p:nvSpPr>
          <p:cNvPr id="145" name="Google Shape;145;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Which of these is your strongest channel?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53" name="Google Shape;153;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Leadership creates leverage and scalability</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Culture determines sustainability and freedom</a:t>
            </a:r>
            <a:endParaRPr/>
          </a:p>
          <a:p>
            <a:pPr indent="0" lvl="0" marL="0" rtl="0" algn="l">
              <a:spcBef>
                <a:spcPts val="0"/>
              </a:spcBef>
              <a:spcAft>
                <a:spcPts val="0"/>
              </a:spcAft>
              <a:buNone/>
            </a:pPr>
            <a:r>
              <a:t/>
            </a:r>
            <a:endParaRPr/>
          </a:p>
        </p:txBody>
      </p:sp>
      <p:sp>
        <p:nvSpPr>
          <p:cNvPr id="161" name="Google Shape;161;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Excellence → trust + referrals.</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What would your future look like if every loan you did was A+?</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69" name="Google Shape;169;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 name="Shape 15"/>
        <p:cNvGrpSpPr/>
        <p:nvPr/>
      </p:nvGrpSpPr>
      <p:grpSpPr>
        <a:xfrm>
          <a:off x="0" y="0"/>
          <a:ext cx="0" cy="0"/>
          <a:chOff x="0" y="0"/>
          <a:chExt cx="0" cy="0"/>
        </a:xfrm>
      </p:grpSpPr>
      <p:sp>
        <p:nvSpPr>
          <p:cNvPr id="16" name="Google Shape;16;p26"/>
          <p:cNvSpPr/>
          <p:nvPr/>
        </p:nvSpPr>
        <p:spPr>
          <a:xfrm>
            <a:off x="0" y="4762500"/>
            <a:ext cx="18288000" cy="5524500"/>
          </a:xfrm>
          <a:custGeom>
            <a:rect b="b" l="l" r="r" t="t"/>
            <a:pathLst>
              <a:path extrusionOk="0" h="10812216" w="18947547">
                <a:moveTo>
                  <a:pt x="0" y="0"/>
                </a:moveTo>
                <a:lnTo>
                  <a:pt x="18947547" y="0"/>
                </a:lnTo>
                <a:lnTo>
                  <a:pt x="18947547" y="10812216"/>
                </a:lnTo>
                <a:lnTo>
                  <a:pt x="0" y="10812216"/>
                </a:lnTo>
                <a:lnTo>
                  <a:pt x="0" y="0"/>
                </a:lnTo>
                <a:close/>
              </a:path>
            </a:pathLst>
          </a:custGeom>
          <a:blipFill rotWithShape="1">
            <a:blip r:embed="rId2">
              <a:alphaModFix amt="36000"/>
            </a:blip>
            <a:stretch>
              <a:fillRect b="-68277" l="-1667" r="-8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3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3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7" name="Google Shape;67;p3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8" name="Google Shape;6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3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36"/>
          <p:cNvSpPr/>
          <p:nvPr>
            <p:ph idx="2" type="pic"/>
          </p:nvPr>
        </p:nvSpPr>
        <p:spPr>
          <a:xfrm>
            <a:off x="1792288" y="612775"/>
            <a:ext cx="5486400" cy="4114800"/>
          </a:xfrm>
          <a:prstGeom prst="rect">
            <a:avLst/>
          </a:prstGeom>
          <a:noFill/>
          <a:ln>
            <a:noFill/>
          </a:ln>
        </p:spPr>
      </p:sp>
      <p:sp>
        <p:nvSpPr>
          <p:cNvPr id="74" name="Google Shape;74;p3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5" name="Google Shape;75;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3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3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 name="Google Shape;87;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7" name="Shape 17"/>
        <p:cNvGrpSpPr/>
        <p:nvPr/>
      </p:nvGrpSpPr>
      <p:grpSpPr>
        <a:xfrm>
          <a:off x="0" y="0"/>
          <a:ext cx="0" cy="0"/>
          <a:chOff x="0" y="0"/>
          <a:chExt cx="0" cy="0"/>
        </a:xfrm>
      </p:grpSpPr>
      <p:sp>
        <p:nvSpPr>
          <p:cNvPr id="18" name="Google Shape;18;p27"/>
          <p:cNvSpPr/>
          <p:nvPr/>
        </p:nvSpPr>
        <p:spPr>
          <a:xfrm>
            <a:off x="0" y="4762500"/>
            <a:ext cx="18288000" cy="5524500"/>
          </a:xfrm>
          <a:custGeom>
            <a:rect b="b" l="l" r="r" t="t"/>
            <a:pathLst>
              <a:path extrusionOk="0" h="10812216" w="18947547">
                <a:moveTo>
                  <a:pt x="0" y="0"/>
                </a:moveTo>
                <a:lnTo>
                  <a:pt x="18947547" y="0"/>
                </a:lnTo>
                <a:lnTo>
                  <a:pt x="18947547" y="10812216"/>
                </a:lnTo>
                <a:lnTo>
                  <a:pt x="0" y="10812216"/>
                </a:lnTo>
                <a:lnTo>
                  <a:pt x="0" y="0"/>
                </a:lnTo>
                <a:close/>
              </a:path>
            </a:pathLst>
          </a:custGeom>
          <a:blipFill rotWithShape="1">
            <a:blip r:embed="rId2">
              <a:alphaModFix amt="55000"/>
            </a:blip>
            <a:stretch>
              <a:fillRect b="-68277" l="-1667" r="-8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 name="Google Shape;19;p27"/>
          <p:cNvSpPr/>
          <p:nvPr/>
        </p:nvSpPr>
        <p:spPr>
          <a:xfrm>
            <a:off x="0" y="9714422"/>
            <a:ext cx="18307053" cy="572578"/>
          </a:xfrm>
          <a:custGeom>
            <a:rect b="b" l="l" r="r" t="t"/>
            <a:pathLst>
              <a:path extrusionOk="0" h="205199" w="6560834">
                <a:moveTo>
                  <a:pt x="0" y="0"/>
                </a:moveTo>
                <a:lnTo>
                  <a:pt x="6560834" y="0"/>
                </a:lnTo>
                <a:lnTo>
                  <a:pt x="6560834" y="205199"/>
                </a:lnTo>
                <a:lnTo>
                  <a:pt x="0" y="205199"/>
                </a:lnTo>
                <a:close/>
              </a:path>
            </a:pathLst>
          </a:custGeom>
          <a:gradFill>
            <a:gsLst>
              <a:gs pos="0">
                <a:srgbClr val="B68E49"/>
              </a:gs>
              <a:gs pos="50000">
                <a:srgbClr val="EBC76E"/>
              </a:gs>
              <a:gs pos="100000">
                <a:srgbClr val="926F3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 name="Google Shape;20;p27"/>
          <p:cNvSpPr txBox="1"/>
          <p:nvPr/>
        </p:nvSpPr>
        <p:spPr>
          <a:xfrm>
            <a:off x="0" y="9668821"/>
            <a:ext cx="18307050" cy="625734"/>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8" name="Google Shape;2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 name="Google Shape;34;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3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0" name="Google Shape;40;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3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 name="Google Shape;46;p3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7" name="Google Shape;47;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3" name="Google Shape;53;p3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4" name="Google Shape;54;p3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5" name="Google Shape;55;p3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6" name="Google Shape;56;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4.png"/><Relationship Id="rId13" Type="http://schemas.openxmlformats.org/officeDocument/2006/relationships/image" Target="../media/image21.png"/><Relationship Id="rId12"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jp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9.png"/><Relationship Id="rId8"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97" name="Shape 97"/>
        <p:cNvGrpSpPr/>
        <p:nvPr/>
      </p:nvGrpSpPr>
      <p:grpSpPr>
        <a:xfrm>
          <a:off x="0" y="0"/>
          <a:ext cx="0" cy="0"/>
          <a:chOff x="0" y="0"/>
          <a:chExt cx="0" cy="0"/>
        </a:xfrm>
      </p:grpSpPr>
      <p:sp>
        <p:nvSpPr>
          <p:cNvPr id="98" name="Google Shape;98;p1"/>
          <p:cNvSpPr txBox="1"/>
          <p:nvPr/>
        </p:nvSpPr>
        <p:spPr>
          <a:xfrm>
            <a:off x="1619541" y="3732409"/>
            <a:ext cx="15048917" cy="136422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9600">
                <a:solidFill>
                  <a:srgbClr val="1D1D1F"/>
                </a:solidFill>
                <a:latin typeface="Poppins ExtraBold"/>
                <a:ea typeface="Poppins ExtraBold"/>
                <a:cs typeface="Poppins ExtraBold"/>
                <a:sym typeface="Poppins ExtraBold"/>
              </a:rPr>
              <a:t>The ‘Easy’ Button</a:t>
            </a:r>
            <a:endParaRPr/>
          </a:p>
        </p:txBody>
      </p:sp>
      <p:cxnSp>
        <p:nvCxnSpPr>
          <p:cNvPr id="99" name="Google Shape;99;p1"/>
          <p:cNvCxnSpPr/>
          <p:nvPr/>
        </p:nvCxnSpPr>
        <p:spPr>
          <a:xfrm>
            <a:off x="5553087" y="6359821"/>
            <a:ext cx="7181826" cy="0"/>
          </a:xfrm>
          <a:prstGeom prst="straightConnector1">
            <a:avLst/>
          </a:prstGeom>
          <a:noFill/>
          <a:ln cap="flat" cmpd="sng" w="47625">
            <a:solidFill>
              <a:srgbClr val="A28231"/>
            </a:solidFill>
            <a:prstDash val="solid"/>
            <a:round/>
            <a:headEnd len="sm" w="sm" type="none"/>
            <a:tailEnd len="sm" w="sm" type="none"/>
          </a:ln>
        </p:spPr>
      </p:cxnSp>
      <p:sp>
        <p:nvSpPr>
          <p:cNvPr id="100" name="Google Shape;100;p1"/>
          <p:cNvSpPr txBox="1"/>
          <p:nvPr/>
        </p:nvSpPr>
        <p:spPr>
          <a:xfrm>
            <a:off x="4432722" y="7004465"/>
            <a:ext cx="9283278" cy="143116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i="1" lang="en-US" sz="4400">
                <a:solidFill>
                  <a:srgbClr val="2B3F5D"/>
                </a:solidFill>
                <a:latin typeface="Poppins"/>
                <a:ea typeface="Poppins"/>
                <a:cs typeface="Poppins"/>
                <a:sym typeface="Poppins"/>
              </a:rPr>
              <a:t>“If you fail to plan, </a:t>
            </a:r>
            <a:endParaRPr/>
          </a:p>
          <a:p>
            <a:pPr indent="0" lvl="0" marL="0" marR="0" rtl="0" algn="ctr">
              <a:spcBef>
                <a:spcPts val="600"/>
              </a:spcBef>
              <a:spcAft>
                <a:spcPts val="0"/>
              </a:spcAft>
              <a:buNone/>
            </a:pPr>
            <a:r>
              <a:rPr b="1" i="1" lang="en-US" sz="4400">
                <a:solidFill>
                  <a:srgbClr val="2B3F5D"/>
                </a:solidFill>
                <a:latin typeface="Poppins"/>
                <a:ea typeface="Poppins"/>
                <a:cs typeface="Poppins"/>
                <a:sym typeface="Poppins"/>
              </a:rPr>
              <a:t>you plan to fail.”</a:t>
            </a:r>
            <a:endParaRPr/>
          </a:p>
        </p:txBody>
      </p:sp>
      <p:sp>
        <p:nvSpPr>
          <p:cNvPr id="101" name="Google Shape;101;p1"/>
          <p:cNvSpPr/>
          <p:nvPr/>
        </p:nvSpPr>
        <p:spPr>
          <a:xfrm>
            <a:off x="7441540" y="2512200"/>
            <a:ext cx="3404921" cy="847388"/>
          </a:xfrm>
          <a:custGeom>
            <a:rect b="b" l="l" r="r" t="t"/>
            <a:pathLst>
              <a:path extrusionOk="0" h="847388" w="3404921">
                <a:moveTo>
                  <a:pt x="0" y="0"/>
                </a:moveTo>
                <a:lnTo>
                  <a:pt x="3404920" y="0"/>
                </a:lnTo>
                <a:lnTo>
                  <a:pt x="3404920" y="847388"/>
                </a:lnTo>
                <a:lnTo>
                  <a:pt x="0" y="847388"/>
                </a:lnTo>
                <a:lnTo>
                  <a:pt x="0" y="0"/>
                </a:lnTo>
                <a:close/>
              </a:path>
            </a:pathLst>
          </a:custGeom>
          <a:blipFill rotWithShape="1">
            <a:blip r:embed="rId3">
              <a:alphaModFix/>
            </a:blip>
            <a:stretch>
              <a:fillRect b="0" l="-28264"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
          <p:cNvSpPr/>
          <p:nvPr/>
        </p:nvSpPr>
        <p:spPr>
          <a:xfrm>
            <a:off x="8459572" y="1409700"/>
            <a:ext cx="1368857" cy="1270925"/>
          </a:xfrm>
          <a:custGeom>
            <a:rect b="b" l="l" r="r" t="t"/>
            <a:pathLst>
              <a:path extrusionOk="0" h="1270925" w="1368857">
                <a:moveTo>
                  <a:pt x="0" y="0"/>
                </a:moveTo>
                <a:lnTo>
                  <a:pt x="1368856" y="0"/>
                </a:lnTo>
                <a:lnTo>
                  <a:pt x="1368856" y="1270925"/>
                </a:lnTo>
                <a:lnTo>
                  <a:pt x="0" y="1270925"/>
                </a:lnTo>
                <a:lnTo>
                  <a:pt x="0" y="0"/>
                </a:lnTo>
                <a:close/>
              </a:path>
            </a:pathLst>
          </a:custGeom>
          <a:blipFill rotWithShape="1">
            <a:blip r:embed="rId4">
              <a:alphaModFix/>
            </a:blip>
            <a:stretch>
              <a:fillRect b="0" l="-11135" r="-433617" t="-1283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1"/>
          <p:cNvSpPr txBox="1"/>
          <p:nvPr/>
        </p:nvSpPr>
        <p:spPr>
          <a:xfrm>
            <a:off x="1715083" y="5240779"/>
            <a:ext cx="15048917" cy="893321"/>
          </a:xfrm>
          <a:prstGeom prst="rect">
            <a:avLst/>
          </a:prstGeom>
          <a:noFill/>
          <a:ln>
            <a:noFill/>
          </a:ln>
        </p:spPr>
        <p:txBody>
          <a:bodyPr anchorCtr="0" anchor="t" bIns="0" lIns="0" spcFirstLastPara="1" rIns="0" wrap="square" tIns="0">
            <a:spAutoFit/>
          </a:bodyPr>
          <a:lstStyle/>
          <a:p>
            <a:pPr indent="0" lvl="0" marL="0" marR="0" rtl="0" algn="ctr">
              <a:lnSpc>
                <a:spcPct val="91666"/>
              </a:lnSpc>
              <a:spcBef>
                <a:spcPts val="0"/>
              </a:spcBef>
              <a:spcAft>
                <a:spcPts val="0"/>
              </a:spcAft>
              <a:buNone/>
            </a:pPr>
            <a:r>
              <a:rPr lang="en-US" sz="7200">
                <a:solidFill>
                  <a:srgbClr val="1D1D1F"/>
                </a:solidFill>
                <a:latin typeface="Poppins"/>
                <a:ea typeface="Poppins"/>
                <a:cs typeface="Poppins"/>
                <a:sym typeface="Poppins"/>
              </a:rPr>
              <a:t>For 2026 Business Planning</a:t>
            </a:r>
            <a:endParaRPr/>
          </a:p>
        </p:txBody>
      </p:sp>
      <p:sp>
        <p:nvSpPr>
          <p:cNvPr id="104" name="Google Shape;104;p1"/>
          <p:cNvSpPr txBox="1"/>
          <p:nvPr/>
        </p:nvSpPr>
        <p:spPr>
          <a:xfrm>
            <a:off x="4432722" y="8689657"/>
            <a:ext cx="9283278" cy="49244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200">
                <a:solidFill>
                  <a:srgbClr val="2B3F5D"/>
                </a:solidFill>
                <a:latin typeface="Poppins"/>
                <a:ea typeface="Poppins"/>
                <a:cs typeface="Poppins"/>
                <a:sym typeface="Poppins"/>
              </a:rPr>
              <a:t>- Anonymous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78" name="Shape 178"/>
        <p:cNvGrpSpPr/>
        <p:nvPr/>
      </p:nvGrpSpPr>
      <p:grpSpPr>
        <a:xfrm>
          <a:off x="0" y="0"/>
          <a:ext cx="0" cy="0"/>
          <a:chOff x="0" y="0"/>
          <a:chExt cx="0" cy="0"/>
        </a:xfrm>
      </p:grpSpPr>
      <p:sp>
        <p:nvSpPr>
          <p:cNvPr id="179" name="Google Shape;179;p10"/>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10"/>
          <p:cNvSpPr txBox="1"/>
          <p:nvPr/>
        </p:nvSpPr>
        <p:spPr>
          <a:xfrm>
            <a:off x="980364" y="3086100"/>
            <a:ext cx="11135436" cy="5232202"/>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Organizing Day &amp; Calendar</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Task Management</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Strategic Planning</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Email &amp; Tech Efficiency</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Life Balance</a:t>
            </a:r>
            <a:endParaRPr/>
          </a:p>
        </p:txBody>
      </p:sp>
      <p:sp>
        <p:nvSpPr>
          <p:cNvPr id="181" name="Google Shape;181;p10"/>
          <p:cNvSpPr txBox="1"/>
          <p:nvPr/>
        </p:nvSpPr>
        <p:spPr>
          <a:xfrm>
            <a:off x="990600" y="800100"/>
            <a:ext cx="109728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Time &amp; Task Management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86" name="Shape 186"/>
        <p:cNvGrpSpPr/>
        <p:nvPr/>
      </p:nvGrpSpPr>
      <p:grpSpPr>
        <a:xfrm>
          <a:off x="0" y="0"/>
          <a:ext cx="0" cy="0"/>
          <a:chOff x="0" y="0"/>
          <a:chExt cx="0" cy="0"/>
        </a:xfrm>
      </p:grpSpPr>
      <p:sp>
        <p:nvSpPr>
          <p:cNvPr id="187" name="Google Shape;187;p11"/>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11"/>
          <p:cNvSpPr txBox="1"/>
          <p:nvPr/>
        </p:nvSpPr>
        <p:spPr>
          <a:xfrm>
            <a:off x="980364" y="3086100"/>
            <a:ext cx="11516436" cy="5232202"/>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Energy Management</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Morning &amp; Evening Routines</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Mental &amp; Emotional Health</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Overcoming your limiting beliefs</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Nutrition, Exercise &amp; Physical Health</a:t>
            </a:r>
            <a:endParaRPr/>
          </a:p>
        </p:txBody>
      </p:sp>
      <p:sp>
        <p:nvSpPr>
          <p:cNvPr id="189" name="Google Shape;189;p11"/>
          <p:cNvSpPr txBox="1"/>
          <p:nvPr/>
        </p:nvSpPr>
        <p:spPr>
          <a:xfrm>
            <a:off x="990600" y="800100"/>
            <a:ext cx="109728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Mindset &amp; Health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94" name="Shape 194"/>
        <p:cNvGrpSpPr/>
        <p:nvPr/>
      </p:nvGrpSpPr>
      <p:grpSpPr>
        <a:xfrm>
          <a:off x="0" y="0"/>
          <a:ext cx="0" cy="0"/>
          <a:chOff x="0" y="0"/>
          <a:chExt cx="0" cy="0"/>
        </a:xfrm>
      </p:grpSpPr>
      <p:sp>
        <p:nvSpPr>
          <p:cNvPr id="195" name="Google Shape;195;p12"/>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12"/>
          <p:cNvSpPr txBox="1"/>
          <p:nvPr/>
        </p:nvSpPr>
        <p:spPr>
          <a:xfrm>
            <a:off x="980364" y="3543300"/>
            <a:ext cx="11516436" cy="4093428"/>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Investing &amp; Diversification</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Annuity Income Streams</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Legacy Planning</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Setting up your future</a:t>
            </a:r>
            <a:endParaRPr/>
          </a:p>
        </p:txBody>
      </p:sp>
      <p:sp>
        <p:nvSpPr>
          <p:cNvPr id="197" name="Google Shape;197;p12"/>
          <p:cNvSpPr txBox="1"/>
          <p:nvPr/>
        </p:nvSpPr>
        <p:spPr>
          <a:xfrm>
            <a:off x="990600" y="800100"/>
            <a:ext cx="109728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Legacy &amp; Freedom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202" name="Shape 202"/>
        <p:cNvGrpSpPr/>
        <p:nvPr/>
      </p:nvGrpSpPr>
      <p:grpSpPr>
        <a:xfrm>
          <a:off x="0" y="0"/>
          <a:ext cx="0" cy="0"/>
          <a:chOff x="0" y="0"/>
          <a:chExt cx="0" cy="0"/>
        </a:xfrm>
      </p:grpSpPr>
      <p:sp>
        <p:nvSpPr>
          <p:cNvPr id="203" name="Google Shape;203;p13"/>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13"/>
          <p:cNvSpPr txBox="1"/>
          <p:nvPr/>
        </p:nvSpPr>
        <p:spPr>
          <a:xfrm>
            <a:off x="1219200" y="3924300"/>
            <a:ext cx="13716000"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5400">
                <a:solidFill>
                  <a:srgbClr val="2B3F5D"/>
                </a:solidFill>
                <a:latin typeface="Poppins"/>
                <a:ea typeface="Poppins"/>
                <a:cs typeface="Poppins"/>
                <a:sym typeface="Poppins"/>
              </a:rPr>
              <a:t>Write one </a:t>
            </a:r>
            <a:r>
              <a:rPr b="1" lang="en-US" sz="5400">
                <a:solidFill>
                  <a:srgbClr val="CDA759"/>
                </a:solidFill>
                <a:latin typeface="Poppins"/>
                <a:ea typeface="Poppins"/>
                <a:cs typeface="Poppins"/>
                <a:sym typeface="Poppins"/>
              </a:rPr>
              <a:t>BUSINESS</a:t>
            </a:r>
            <a:r>
              <a:rPr b="1" lang="en-US" sz="5400">
                <a:solidFill>
                  <a:srgbClr val="2B3F5D"/>
                </a:solidFill>
                <a:latin typeface="Poppins"/>
                <a:ea typeface="Poppins"/>
                <a:cs typeface="Poppins"/>
                <a:sym typeface="Poppins"/>
              </a:rPr>
              <a:t> area to improve.</a:t>
            </a:r>
            <a:endParaRPr/>
          </a:p>
        </p:txBody>
      </p:sp>
      <p:sp>
        <p:nvSpPr>
          <p:cNvPr id="205" name="Google Shape;205;p13"/>
          <p:cNvSpPr txBox="1"/>
          <p:nvPr/>
        </p:nvSpPr>
        <p:spPr>
          <a:xfrm>
            <a:off x="990600" y="800100"/>
            <a:ext cx="109728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Reflection Exercise</a:t>
            </a:r>
            <a:endParaRPr/>
          </a:p>
        </p:txBody>
      </p:sp>
      <p:sp>
        <p:nvSpPr>
          <p:cNvPr id="206" name="Google Shape;206;p13"/>
          <p:cNvSpPr txBox="1"/>
          <p:nvPr/>
        </p:nvSpPr>
        <p:spPr>
          <a:xfrm>
            <a:off x="1219200" y="6286500"/>
            <a:ext cx="13716000"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5400">
                <a:solidFill>
                  <a:srgbClr val="2B3F5D"/>
                </a:solidFill>
                <a:latin typeface="Poppins"/>
                <a:ea typeface="Poppins"/>
                <a:cs typeface="Poppins"/>
                <a:sym typeface="Poppins"/>
              </a:rPr>
              <a:t>Write one </a:t>
            </a:r>
            <a:r>
              <a:rPr b="1" lang="en-US" sz="5400">
                <a:solidFill>
                  <a:srgbClr val="CDA759"/>
                </a:solidFill>
                <a:latin typeface="Poppins"/>
                <a:ea typeface="Poppins"/>
                <a:cs typeface="Poppins"/>
                <a:sym typeface="Poppins"/>
              </a:rPr>
              <a:t>PERSONAL</a:t>
            </a:r>
            <a:r>
              <a:rPr b="1" lang="en-US" sz="5400">
                <a:solidFill>
                  <a:srgbClr val="2B3F5D"/>
                </a:solidFill>
                <a:latin typeface="Poppins"/>
                <a:ea typeface="Poppins"/>
                <a:cs typeface="Poppins"/>
                <a:sym typeface="Poppins"/>
              </a:rPr>
              <a:t> area to improve.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4"/>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14"/>
          <p:cNvSpPr/>
          <p:nvPr/>
        </p:nvSpPr>
        <p:spPr>
          <a:xfrm>
            <a:off x="990600" y="8115300"/>
            <a:ext cx="15925800" cy="1292179"/>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14"/>
          <p:cNvSpPr txBox="1"/>
          <p:nvPr/>
        </p:nvSpPr>
        <p:spPr>
          <a:xfrm>
            <a:off x="990600" y="800100"/>
            <a:ext cx="125730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Writing Strong Goals</a:t>
            </a:r>
            <a:endParaRPr/>
          </a:p>
        </p:txBody>
      </p:sp>
      <p:sp>
        <p:nvSpPr>
          <p:cNvPr id="215" name="Google Shape;215;p14"/>
          <p:cNvSpPr txBox="1"/>
          <p:nvPr/>
        </p:nvSpPr>
        <p:spPr>
          <a:xfrm>
            <a:off x="990600" y="2626555"/>
            <a:ext cx="5105400"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5400">
                <a:solidFill>
                  <a:srgbClr val="CDA759"/>
                </a:solidFill>
                <a:latin typeface="Poppins"/>
                <a:ea typeface="Poppins"/>
                <a:cs typeface="Poppins"/>
                <a:sym typeface="Poppins"/>
              </a:rPr>
              <a:t>SMART</a:t>
            </a:r>
            <a:r>
              <a:rPr b="1" lang="en-US" sz="5400">
                <a:solidFill>
                  <a:srgbClr val="2B3F5D"/>
                </a:solidFill>
                <a:latin typeface="Poppins"/>
                <a:ea typeface="Poppins"/>
                <a:cs typeface="Poppins"/>
                <a:sym typeface="Poppins"/>
              </a:rPr>
              <a:t> Goals</a:t>
            </a:r>
            <a:endParaRPr/>
          </a:p>
        </p:txBody>
      </p:sp>
      <p:sp>
        <p:nvSpPr>
          <p:cNvPr id="216" name="Google Shape;216;p14"/>
          <p:cNvSpPr txBox="1"/>
          <p:nvPr/>
        </p:nvSpPr>
        <p:spPr>
          <a:xfrm>
            <a:off x="990600" y="3858904"/>
            <a:ext cx="5562600" cy="3693319"/>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CDA759"/>
              </a:buClr>
              <a:buSzPts val="4000"/>
              <a:buFont typeface="Noto Sans Symbols"/>
              <a:buChar char="✔"/>
            </a:pPr>
            <a:r>
              <a:rPr lang="en-US" sz="4000">
                <a:solidFill>
                  <a:srgbClr val="2B3F5D"/>
                </a:solidFill>
                <a:latin typeface="Poppins"/>
                <a:ea typeface="Poppins"/>
                <a:cs typeface="Poppins"/>
                <a:sym typeface="Poppins"/>
              </a:rPr>
              <a:t>Specific</a:t>
            </a:r>
            <a:endParaRPr/>
          </a:p>
          <a:p>
            <a:pPr indent="-571500" lvl="0" marL="571500" marR="0" rtl="0" algn="l">
              <a:spcBef>
                <a:spcPts val="1200"/>
              </a:spcBef>
              <a:spcAft>
                <a:spcPts val="0"/>
              </a:spcAft>
              <a:buClr>
                <a:srgbClr val="CDA759"/>
              </a:buClr>
              <a:buSzPts val="4000"/>
              <a:buFont typeface="Noto Sans Symbols"/>
              <a:buChar char="✔"/>
            </a:pPr>
            <a:r>
              <a:rPr lang="en-US" sz="4000">
                <a:solidFill>
                  <a:srgbClr val="2B3F5D"/>
                </a:solidFill>
                <a:latin typeface="Poppins"/>
                <a:ea typeface="Poppins"/>
                <a:cs typeface="Poppins"/>
                <a:sym typeface="Poppins"/>
              </a:rPr>
              <a:t>Measurable</a:t>
            </a:r>
            <a:endParaRPr/>
          </a:p>
          <a:p>
            <a:pPr indent="-571500" lvl="0" marL="571500" marR="0" rtl="0" algn="l">
              <a:spcBef>
                <a:spcPts val="1200"/>
              </a:spcBef>
              <a:spcAft>
                <a:spcPts val="0"/>
              </a:spcAft>
              <a:buClr>
                <a:srgbClr val="CDA759"/>
              </a:buClr>
              <a:buSzPts val="4000"/>
              <a:buFont typeface="Noto Sans Symbols"/>
              <a:buChar char="✔"/>
            </a:pPr>
            <a:r>
              <a:rPr lang="en-US" sz="4000">
                <a:solidFill>
                  <a:srgbClr val="2B3F5D"/>
                </a:solidFill>
                <a:latin typeface="Poppins"/>
                <a:ea typeface="Poppins"/>
                <a:cs typeface="Poppins"/>
                <a:sym typeface="Poppins"/>
              </a:rPr>
              <a:t>Achievable</a:t>
            </a:r>
            <a:endParaRPr/>
          </a:p>
          <a:p>
            <a:pPr indent="-571500" lvl="0" marL="571500" marR="0" rtl="0" algn="l">
              <a:spcBef>
                <a:spcPts val="1200"/>
              </a:spcBef>
              <a:spcAft>
                <a:spcPts val="0"/>
              </a:spcAft>
              <a:buClr>
                <a:srgbClr val="CDA759"/>
              </a:buClr>
              <a:buSzPts val="4000"/>
              <a:buFont typeface="Noto Sans Symbols"/>
              <a:buChar char="✔"/>
            </a:pPr>
            <a:r>
              <a:rPr lang="en-US" sz="4000">
                <a:solidFill>
                  <a:srgbClr val="2B3F5D"/>
                </a:solidFill>
                <a:latin typeface="Poppins"/>
                <a:ea typeface="Poppins"/>
                <a:cs typeface="Poppins"/>
                <a:sym typeface="Poppins"/>
              </a:rPr>
              <a:t>Relevant</a:t>
            </a:r>
            <a:endParaRPr/>
          </a:p>
          <a:p>
            <a:pPr indent="-571500" lvl="0" marL="571500" marR="0" rtl="0" algn="l">
              <a:spcBef>
                <a:spcPts val="1200"/>
              </a:spcBef>
              <a:spcAft>
                <a:spcPts val="0"/>
              </a:spcAft>
              <a:buClr>
                <a:srgbClr val="CDA759"/>
              </a:buClr>
              <a:buSzPts val="4000"/>
              <a:buFont typeface="Noto Sans Symbols"/>
              <a:buChar char="✔"/>
            </a:pPr>
            <a:r>
              <a:rPr lang="en-US" sz="4000">
                <a:solidFill>
                  <a:srgbClr val="2B3F5D"/>
                </a:solidFill>
                <a:latin typeface="Poppins"/>
                <a:ea typeface="Poppins"/>
                <a:cs typeface="Poppins"/>
                <a:sym typeface="Poppins"/>
              </a:rPr>
              <a:t>Time-bound</a:t>
            </a:r>
            <a:endParaRPr/>
          </a:p>
        </p:txBody>
      </p:sp>
      <p:sp>
        <p:nvSpPr>
          <p:cNvPr id="217" name="Google Shape;217;p14"/>
          <p:cNvSpPr/>
          <p:nvPr/>
        </p:nvSpPr>
        <p:spPr>
          <a:xfrm>
            <a:off x="6858000" y="2476500"/>
            <a:ext cx="9906000" cy="5075723"/>
          </a:xfrm>
          <a:prstGeom prst="roundRect">
            <a:avLst>
              <a:gd fmla="val 16667" name="adj"/>
            </a:avLst>
          </a:prstGeom>
          <a:solidFill>
            <a:schemeClr val="lt1"/>
          </a:solidFill>
          <a:ln cap="flat" cmpd="sng" w="57150">
            <a:solidFill>
              <a:srgbClr val="CDA759"/>
            </a:solidFill>
            <a:prstDash val="solid"/>
            <a:round/>
            <a:headEnd len="sm" w="sm" type="none"/>
            <a:tailEnd len="sm" w="sm" type="none"/>
          </a:ln>
          <a:effectLst>
            <a:outerShdw blurRad="444500" sx="98000" rotWithShape="0" algn="ctr" sy="98000">
              <a:srgbClr val="000000">
                <a:alpha val="4117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14"/>
          <p:cNvSpPr txBox="1"/>
          <p:nvPr/>
        </p:nvSpPr>
        <p:spPr>
          <a:xfrm>
            <a:off x="7620000" y="2944504"/>
            <a:ext cx="6934200"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1" lang="en-US" sz="4000" u="sng">
                <a:solidFill>
                  <a:srgbClr val="2B3F5D"/>
                </a:solidFill>
                <a:latin typeface="Poppins"/>
                <a:ea typeface="Poppins"/>
                <a:cs typeface="Poppins"/>
                <a:sym typeface="Poppins"/>
              </a:rPr>
              <a:t>SMART Example</a:t>
            </a:r>
            <a:endParaRPr/>
          </a:p>
        </p:txBody>
      </p:sp>
      <p:sp>
        <p:nvSpPr>
          <p:cNvPr id="219" name="Google Shape;219;p14"/>
          <p:cNvSpPr txBox="1"/>
          <p:nvPr/>
        </p:nvSpPr>
        <p:spPr>
          <a:xfrm>
            <a:off x="7620000" y="4011304"/>
            <a:ext cx="7696200"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800">
                <a:solidFill>
                  <a:srgbClr val="C00000"/>
                </a:solidFill>
                <a:latin typeface="Poppins"/>
                <a:ea typeface="Poppins"/>
                <a:cs typeface="Poppins"/>
                <a:sym typeface="Poppins"/>
              </a:rPr>
              <a:t>STUPID: </a:t>
            </a:r>
            <a:r>
              <a:rPr lang="en-US" sz="2800">
                <a:solidFill>
                  <a:srgbClr val="2B3F5D"/>
                </a:solidFill>
                <a:latin typeface="Poppins"/>
                <a:ea typeface="Poppins"/>
                <a:cs typeface="Poppins"/>
                <a:sym typeface="Poppins"/>
              </a:rPr>
              <a:t>Get more Realtor business.</a:t>
            </a:r>
            <a:endParaRPr/>
          </a:p>
        </p:txBody>
      </p:sp>
      <p:sp>
        <p:nvSpPr>
          <p:cNvPr id="220" name="Google Shape;220;p14"/>
          <p:cNvSpPr txBox="1"/>
          <p:nvPr/>
        </p:nvSpPr>
        <p:spPr>
          <a:xfrm>
            <a:off x="7620000" y="4849504"/>
            <a:ext cx="8610600" cy="215443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800">
                <a:solidFill>
                  <a:srgbClr val="00B050"/>
                </a:solidFill>
                <a:latin typeface="Poppins"/>
                <a:ea typeface="Poppins"/>
                <a:cs typeface="Poppins"/>
                <a:sym typeface="Poppins"/>
              </a:rPr>
              <a:t>SMART: </a:t>
            </a:r>
            <a:r>
              <a:rPr lang="en-US" sz="2800">
                <a:solidFill>
                  <a:srgbClr val="2B3F5D"/>
                </a:solidFill>
                <a:latin typeface="Poppins"/>
                <a:ea typeface="Poppins"/>
                <a:cs typeface="Poppins"/>
                <a:sym typeface="Poppins"/>
              </a:rPr>
              <a:t>Design and implement a plan that has me procuring three new Realtor partners that provide me with no less than five closed loans each in 2026 so that I can increase my income by $80,000.</a:t>
            </a:r>
            <a:endParaRPr/>
          </a:p>
        </p:txBody>
      </p:sp>
      <p:sp>
        <p:nvSpPr>
          <p:cNvPr id="221" name="Google Shape;221;p14"/>
          <p:cNvSpPr txBox="1"/>
          <p:nvPr/>
        </p:nvSpPr>
        <p:spPr>
          <a:xfrm>
            <a:off x="1371600" y="8340680"/>
            <a:ext cx="15240000" cy="86177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800">
                <a:solidFill>
                  <a:srgbClr val="D6B160"/>
                </a:solidFill>
                <a:latin typeface="Poppins"/>
                <a:ea typeface="Poppins"/>
                <a:cs typeface="Poppins"/>
                <a:sym typeface="Poppins"/>
              </a:rPr>
              <a:t>DEFINITION: </a:t>
            </a:r>
            <a:r>
              <a:rPr lang="en-US" sz="2800">
                <a:solidFill>
                  <a:schemeClr val="lt1"/>
                </a:solidFill>
                <a:latin typeface="Poppins"/>
                <a:ea typeface="Poppins"/>
                <a:cs typeface="Poppins"/>
                <a:sym typeface="Poppins"/>
              </a:rPr>
              <a:t>Goals are broad statements of what your company or you individually want to achieve in the long run in each Discipline.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0" st="0"/>
                                            </p:txEl>
                                          </p:spTgt>
                                        </p:tgtEl>
                                        <p:attrNameLst>
                                          <p:attrName>style.visibility</p:attrName>
                                        </p:attrNameLst>
                                      </p:cBhvr>
                                      <p:to>
                                        <p:strVal val="visible"/>
                                      </p:to>
                                    </p:set>
                                    <p:animEffect filter="fade" transition="in">
                                      <p:cBhvr>
                                        <p:cTn dur="500"/>
                                        <p:tgtEl>
                                          <p:spTgt spid="2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1" st="1"/>
                                            </p:txEl>
                                          </p:spTgt>
                                        </p:tgtEl>
                                        <p:attrNameLst>
                                          <p:attrName>style.visibility</p:attrName>
                                        </p:attrNameLst>
                                      </p:cBhvr>
                                      <p:to>
                                        <p:strVal val="visible"/>
                                      </p:to>
                                    </p:set>
                                    <p:animEffect filter="fade" transition="in">
                                      <p:cBhvr>
                                        <p:cTn dur="500"/>
                                        <p:tgtEl>
                                          <p:spTgt spid="2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2" st="2"/>
                                            </p:txEl>
                                          </p:spTgt>
                                        </p:tgtEl>
                                        <p:attrNameLst>
                                          <p:attrName>style.visibility</p:attrName>
                                        </p:attrNameLst>
                                      </p:cBhvr>
                                      <p:to>
                                        <p:strVal val="visible"/>
                                      </p:to>
                                    </p:set>
                                    <p:animEffect filter="fade" transition="in">
                                      <p:cBhvr>
                                        <p:cTn dur="500"/>
                                        <p:tgtEl>
                                          <p:spTgt spid="2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3" st="3"/>
                                            </p:txEl>
                                          </p:spTgt>
                                        </p:tgtEl>
                                        <p:attrNameLst>
                                          <p:attrName>style.visibility</p:attrName>
                                        </p:attrNameLst>
                                      </p:cBhvr>
                                      <p:to>
                                        <p:strVal val="visible"/>
                                      </p:to>
                                    </p:set>
                                    <p:animEffect filter="fade" transition="in">
                                      <p:cBhvr>
                                        <p:cTn dur="500"/>
                                        <p:tgtEl>
                                          <p:spTgt spid="2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4" st="4"/>
                                            </p:txEl>
                                          </p:spTgt>
                                        </p:tgtEl>
                                        <p:attrNameLst>
                                          <p:attrName>style.visibility</p:attrName>
                                        </p:attrNameLst>
                                      </p:cBhvr>
                                      <p:to>
                                        <p:strVal val="visible"/>
                                      </p:to>
                                    </p:set>
                                    <p:animEffect filter="fade" transition="in">
                                      <p:cBhvr>
                                        <p:cTn dur="500"/>
                                        <p:tgtEl>
                                          <p:spTgt spid="2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5"/>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15"/>
          <p:cNvSpPr txBox="1"/>
          <p:nvPr/>
        </p:nvSpPr>
        <p:spPr>
          <a:xfrm>
            <a:off x="990600" y="800100"/>
            <a:ext cx="125730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The Importance of Action Items</a:t>
            </a:r>
            <a:endParaRPr/>
          </a:p>
        </p:txBody>
      </p:sp>
      <p:sp>
        <p:nvSpPr>
          <p:cNvPr id="229" name="Google Shape;229;p15"/>
          <p:cNvSpPr txBox="1"/>
          <p:nvPr/>
        </p:nvSpPr>
        <p:spPr>
          <a:xfrm>
            <a:off x="990600" y="2324100"/>
            <a:ext cx="11049000"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000">
                <a:solidFill>
                  <a:srgbClr val="2B3F5D"/>
                </a:solidFill>
                <a:latin typeface="Poppins"/>
                <a:ea typeface="Poppins"/>
                <a:cs typeface="Poppins"/>
                <a:sym typeface="Poppins"/>
              </a:rPr>
              <a:t>Action Items = </a:t>
            </a:r>
            <a:r>
              <a:rPr b="1" i="1" lang="en-US" sz="4000">
                <a:solidFill>
                  <a:srgbClr val="D6B160"/>
                </a:solidFill>
                <a:latin typeface="Poppins"/>
                <a:ea typeface="Poppins"/>
                <a:cs typeface="Poppins"/>
                <a:sym typeface="Poppins"/>
              </a:rPr>
              <a:t>Habits</a:t>
            </a:r>
            <a:endParaRPr/>
          </a:p>
        </p:txBody>
      </p:sp>
      <p:sp>
        <p:nvSpPr>
          <p:cNvPr id="230" name="Google Shape;230;p15"/>
          <p:cNvSpPr txBox="1"/>
          <p:nvPr/>
        </p:nvSpPr>
        <p:spPr>
          <a:xfrm>
            <a:off x="990600" y="3162300"/>
            <a:ext cx="15240000" cy="129266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800">
                <a:solidFill>
                  <a:srgbClr val="CDA759"/>
                </a:solidFill>
                <a:latin typeface="Poppins"/>
                <a:ea typeface="Poppins"/>
                <a:cs typeface="Poppins"/>
                <a:sym typeface="Poppins"/>
              </a:rPr>
              <a:t>DEFINITION: </a:t>
            </a:r>
            <a:r>
              <a:rPr lang="en-US" sz="2800">
                <a:solidFill>
                  <a:srgbClr val="2B3F5D"/>
                </a:solidFill>
                <a:latin typeface="Poppins"/>
                <a:ea typeface="Poppins"/>
                <a:cs typeface="Poppins"/>
                <a:sym typeface="Poppins"/>
              </a:rPr>
              <a:t>Specific, granular steps with frequency, time, and location. Action items are the specific granular steps that need to be implemented or completed for a goal to be fulfilled.</a:t>
            </a:r>
            <a:endParaRPr/>
          </a:p>
        </p:txBody>
      </p:sp>
      <p:sp>
        <p:nvSpPr>
          <p:cNvPr id="231" name="Google Shape;231;p15"/>
          <p:cNvSpPr/>
          <p:nvPr/>
        </p:nvSpPr>
        <p:spPr>
          <a:xfrm>
            <a:off x="990600" y="4838700"/>
            <a:ext cx="15697200" cy="4495800"/>
          </a:xfrm>
          <a:prstGeom prst="roundRect">
            <a:avLst>
              <a:gd fmla="val 0" name="adj"/>
            </a:avLst>
          </a:prstGeom>
          <a:solidFill>
            <a:schemeClr val="lt1"/>
          </a:solidFill>
          <a:ln cap="flat" cmpd="sng" w="57150">
            <a:solidFill>
              <a:srgbClr val="CDA7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15"/>
          <p:cNvSpPr txBox="1"/>
          <p:nvPr/>
        </p:nvSpPr>
        <p:spPr>
          <a:xfrm>
            <a:off x="1447800" y="5219700"/>
            <a:ext cx="14630400" cy="3385542"/>
          </a:xfrm>
          <a:prstGeom prst="rect">
            <a:avLst/>
          </a:prstGeom>
          <a:noFill/>
          <a:ln>
            <a:noFill/>
          </a:ln>
        </p:spPr>
        <p:txBody>
          <a:bodyPr anchorCtr="0" anchor="t" bIns="0" lIns="0" spcFirstLastPara="1" rIns="0" wrap="square" tIns="0">
            <a:spAutoFit/>
          </a:bodyPr>
          <a:lstStyle/>
          <a:p>
            <a:pPr indent="-457200" lvl="0" marL="457200" marR="0" rtl="0" algn="l">
              <a:spcBef>
                <a:spcPts val="0"/>
              </a:spcBef>
              <a:spcAft>
                <a:spcPts val="0"/>
              </a:spcAft>
              <a:buClr>
                <a:srgbClr val="2B3F5D"/>
              </a:buClr>
              <a:buSzPts val="2600"/>
              <a:buFont typeface="Arial"/>
              <a:buChar char="•"/>
            </a:pPr>
            <a:r>
              <a:rPr lang="en-US" sz="2600">
                <a:solidFill>
                  <a:srgbClr val="2B3F5D"/>
                </a:solidFill>
                <a:latin typeface="Poppins"/>
                <a:ea typeface="Poppins"/>
                <a:cs typeface="Poppins"/>
                <a:sym typeface="Poppins"/>
              </a:rPr>
              <a:t>Schedule a half day in my office by March 30th 15, 2026, from 8:30 a.m. to 12:30 p.m. to conduct market research on the top 40 agents in my target market who have listings aged 45 days or more.</a:t>
            </a:r>
            <a:endParaRPr/>
          </a:p>
          <a:p>
            <a:pPr indent="-457200" lvl="0" marL="457200" marR="0" rtl="0" algn="l">
              <a:spcBef>
                <a:spcPts val="600"/>
              </a:spcBef>
              <a:spcAft>
                <a:spcPts val="0"/>
              </a:spcAft>
              <a:buClr>
                <a:srgbClr val="2B3F5D"/>
              </a:buClr>
              <a:buSzPts val="2600"/>
              <a:buFont typeface="Arial"/>
              <a:buChar char="•"/>
            </a:pPr>
            <a:r>
              <a:rPr lang="en-US" sz="2600">
                <a:solidFill>
                  <a:srgbClr val="2B3F5D"/>
                </a:solidFill>
                <a:latin typeface="Poppins"/>
                <a:ea typeface="Poppins"/>
                <a:cs typeface="Poppins"/>
                <a:sym typeface="Poppins"/>
              </a:rPr>
              <a:t>Spend a half day in my home office by April 3rd, 2026, from 1:00 p.m. to 5:00 p.m. developing an approach script and presentation that adds value to my target agents.</a:t>
            </a:r>
            <a:endParaRPr/>
          </a:p>
          <a:p>
            <a:pPr indent="-457200" lvl="0" marL="457200" marR="0" rtl="0" algn="l">
              <a:spcBef>
                <a:spcPts val="600"/>
              </a:spcBef>
              <a:spcAft>
                <a:spcPts val="0"/>
              </a:spcAft>
              <a:buClr>
                <a:srgbClr val="2B3F5D"/>
              </a:buClr>
              <a:buSzPts val="2600"/>
              <a:buFont typeface="Arial"/>
              <a:buChar char="•"/>
            </a:pPr>
            <a:r>
              <a:rPr lang="en-US" sz="2600">
                <a:solidFill>
                  <a:srgbClr val="2B3F5D"/>
                </a:solidFill>
                <a:latin typeface="Poppins"/>
                <a:ea typeface="Poppins"/>
                <a:cs typeface="Poppins"/>
                <a:sym typeface="Poppins"/>
              </a:rPr>
              <a:t>Call my target agents every Monday morning at 9:00 a.m. from my office, and share my presentation on how I can help them move their inventory</a:t>
            </a:r>
            <a:r>
              <a:rPr lang="en-US" sz="2800">
                <a:solidFill>
                  <a:srgbClr val="2B3F5D"/>
                </a:solidFill>
                <a:latin typeface="Poppins"/>
                <a:ea typeface="Poppins"/>
                <a:cs typeface="Poppins"/>
                <a:sym typeface="Poppins"/>
              </a:rPr>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6"/>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16"/>
          <p:cNvSpPr txBox="1"/>
          <p:nvPr/>
        </p:nvSpPr>
        <p:spPr>
          <a:xfrm>
            <a:off x="990600" y="800100"/>
            <a:ext cx="125730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Homework</a:t>
            </a:r>
            <a:endParaRPr/>
          </a:p>
        </p:txBody>
      </p:sp>
      <p:sp>
        <p:nvSpPr>
          <p:cNvPr id="240" name="Google Shape;240;p16"/>
          <p:cNvSpPr txBox="1"/>
          <p:nvPr/>
        </p:nvSpPr>
        <p:spPr>
          <a:xfrm>
            <a:off x="990600" y="2590603"/>
            <a:ext cx="11049000"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800">
                <a:solidFill>
                  <a:srgbClr val="2B3F5D"/>
                </a:solidFill>
                <a:latin typeface="Poppins"/>
                <a:ea typeface="Poppins"/>
                <a:cs typeface="Poppins"/>
                <a:sym typeface="Poppins"/>
              </a:rPr>
              <a:t>Homework Checklist:</a:t>
            </a:r>
            <a:endParaRPr b="1" i="1" sz="4800">
              <a:solidFill>
                <a:srgbClr val="D6B160"/>
              </a:solidFill>
              <a:latin typeface="Poppins"/>
              <a:ea typeface="Poppins"/>
              <a:cs typeface="Poppins"/>
              <a:sym typeface="Poppins"/>
            </a:endParaRPr>
          </a:p>
        </p:txBody>
      </p:sp>
      <p:sp>
        <p:nvSpPr>
          <p:cNvPr id="241" name="Google Shape;241;p16"/>
          <p:cNvSpPr txBox="1"/>
          <p:nvPr/>
        </p:nvSpPr>
        <p:spPr>
          <a:xfrm>
            <a:off x="1001973" y="4071034"/>
            <a:ext cx="14630400" cy="2985433"/>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CDA759"/>
              </a:buClr>
              <a:buSzPts val="3600"/>
              <a:buFont typeface="Noto Sans Symbols"/>
              <a:buChar char="✔"/>
            </a:pPr>
            <a:r>
              <a:rPr lang="en-US" sz="3600">
                <a:solidFill>
                  <a:srgbClr val="2B3F5D"/>
                </a:solidFill>
                <a:latin typeface="Poppins"/>
                <a:ea typeface="Poppins"/>
                <a:cs typeface="Poppins"/>
                <a:sym typeface="Poppins"/>
              </a:rPr>
              <a:t>Finalize 3 business goals for 2026 (with “so that” outcomes)</a:t>
            </a:r>
            <a:endParaRPr/>
          </a:p>
          <a:p>
            <a:pPr indent="-571500" lvl="0" marL="571500" marR="0" rtl="0" algn="l">
              <a:spcBef>
                <a:spcPts val="3000"/>
              </a:spcBef>
              <a:spcAft>
                <a:spcPts val="0"/>
              </a:spcAft>
              <a:buClr>
                <a:srgbClr val="CDA759"/>
              </a:buClr>
              <a:buSzPts val="3600"/>
              <a:buFont typeface="Noto Sans Symbols"/>
              <a:buChar char="✔"/>
            </a:pPr>
            <a:r>
              <a:rPr lang="en-US" sz="3600">
                <a:solidFill>
                  <a:srgbClr val="2B3F5D"/>
                </a:solidFill>
                <a:latin typeface="Poppins"/>
                <a:ea typeface="Poppins"/>
                <a:cs typeface="Poppins"/>
                <a:sym typeface="Poppins"/>
              </a:rPr>
              <a:t>Develop action items (frequency, time, location)</a:t>
            </a:r>
            <a:endParaRPr/>
          </a:p>
          <a:p>
            <a:pPr indent="-571500" lvl="0" marL="571500" marR="0" rtl="0" algn="l">
              <a:spcBef>
                <a:spcPts val="3000"/>
              </a:spcBef>
              <a:spcAft>
                <a:spcPts val="0"/>
              </a:spcAft>
              <a:buClr>
                <a:srgbClr val="CDA759"/>
              </a:buClr>
              <a:buSzPts val="3600"/>
              <a:buFont typeface="Noto Sans Symbols"/>
              <a:buChar char="✔"/>
            </a:pPr>
            <a:r>
              <a:rPr lang="en-US" sz="3600">
                <a:solidFill>
                  <a:srgbClr val="2B3F5D"/>
                </a:solidFill>
                <a:latin typeface="Poppins"/>
                <a:ea typeface="Poppins"/>
                <a:cs typeface="Poppins"/>
                <a:sym typeface="Poppins"/>
              </a:rPr>
              <a:t>Block a minimum of 6 hours a month of uninterrupted time at an off-site location for the entire year NOW.</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0" st="0"/>
                                            </p:txEl>
                                          </p:spTgt>
                                        </p:tgtEl>
                                        <p:attrNameLst>
                                          <p:attrName>style.visibility</p:attrName>
                                        </p:attrNameLst>
                                      </p:cBhvr>
                                      <p:to>
                                        <p:strVal val="visible"/>
                                      </p:to>
                                    </p:set>
                                    <p:animEffect filter="fade" transition="in">
                                      <p:cBhvr>
                                        <p:cTn dur="500"/>
                                        <p:tgtEl>
                                          <p:spTgt spid="2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1" st="1"/>
                                            </p:txEl>
                                          </p:spTgt>
                                        </p:tgtEl>
                                        <p:attrNameLst>
                                          <p:attrName>style.visibility</p:attrName>
                                        </p:attrNameLst>
                                      </p:cBhvr>
                                      <p:to>
                                        <p:strVal val="visible"/>
                                      </p:to>
                                    </p:set>
                                    <p:animEffect filter="fade" transition="in">
                                      <p:cBhvr>
                                        <p:cTn dur="500"/>
                                        <p:tgtEl>
                                          <p:spTgt spid="2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2" st="2"/>
                                            </p:txEl>
                                          </p:spTgt>
                                        </p:tgtEl>
                                        <p:attrNameLst>
                                          <p:attrName>style.visibility</p:attrName>
                                        </p:attrNameLst>
                                      </p:cBhvr>
                                      <p:to>
                                        <p:strVal val="visible"/>
                                      </p:to>
                                    </p:set>
                                    <p:animEffect filter="fade" transition="in">
                                      <p:cBhvr>
                                        <p:cTn dur="500"/>
                                        <p:tgtEl>
                                          <p:spTgt spid="24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7"/>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17"/>
          <p:cNvSpPr txBox="1"/>
          <p:nvPr/>
        </p:nvSpPr>
        <p:spPr>
          <a:xfrm>
            <a:off x="990600" y="800100"/>
            <a:ext cx="125730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Free Gifts</a:t>
            </a:r>
            <a:endParaRPr/>
          </a:p>
        </p:txBody>
      </p:sp>
      <p:sp>
        <p:nvSpPr>
          <p:cNvPr id="249" name="Google Shape;249;p17"/>
          <p:cNvSpPr txBox="1"/>
          <p:nvPr/>
        </p:nvSpPr>
        <p:spPr>
          <a:xfrm>
            <a:off x="1219200" y="3162300"/>
            <a:ext cx="13106400" cy="2600712"/>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CDA759"/>
              </a:buClr>
              <a:buSzPts val="4800"/>
              <a:buFont typeface="Noto Sans Symbols"/>
              <a:buChar char="✔"/>
            </a:pPr>
            <a:r>
              <a:rPr lang="en-US" sz="4800">
                <a:solidFill>
                  <a:srgbClr val="2B3F5D"/>
                </a:solidFill>
                <a:latin typeface="Poppins"/>
                <a:ea typeface="Poppins"/>
                <a:cs typeface="Poppins"/>
                <a:sym typeface="Poppins"/>
              </a:rPr>
              <a:t>The </a:t>
            </a:r>
            <a:r>
              <a:rPr b="1" lang="en-US" sz="4800">
                <a:solidFill>
                  <a:srgbClr val="2B3F5D"/>
                </a:solidFill>
                <a:latin typeface="Poppins"/>
                <a:ea typeface="Poppins"/>
                <a:cs typeface="Poppins"/>
                <a:sym typeface="Poppins"/>
              </a:rPr>
              <a:t>slide deck </a:t>
            </a:r>
            <a:r>
              <a:rPr lang="en-US" sz="4800">
                <a:solidFill>
                  <a:srgbClr val="2B3F5D"/>
                </a:solidFill>
                <a:latin typeface="Poppins"/>
                <a:ea typeface="Poppins"/>
                <a:cs typeface="Poppins"/>
                <a:sym typeface="Poppins"/>
              </a:rPr>
              <a:t>from this presentation </a:t>
            </a:r>
            <a:endParaRPr/>
          </a:p>
          <a:p>
            <a:pPr indent="-571500" lvl="0" marL="571500" marR="0" rtl="0" algn="l">
              <a:spcBef>
                <a:spcPts val="3000"/>
              </a:spcBef>
              <a:spcAft>
                <a:spcPts val="0"/>
              </a:spcAft>
              <a:buClr>
                <a:srgbClr val="CDA759"/>
              </a:buClr>
              <a:buSzPts val="4800"/>
              <a:buFont typeface="Noto Sans Symbols"/>
              <a:buChar char="✔"/>
            </a:pPr>
            <a:r>
              <a:rPr b="1" lang="en-US" sz="4800">
                <a:solidFill>
                  <a:srgbClr val="2B3F5D"/>
                </a:solidFill>
                <a:latin typeface="Poppins"/>
                <a:ea typeface="Poppins"/>
                <a:cs typeface="Poppins"/>
                <a:sym typeface="Poppins"/>
              </a:rPr>
              <a:t>Goal Creation Document </a:t>
            </a:r>
            <a:r>
              <a:rPr i="1" lang="en-US" sz="4800">
                <a:solidFill>
                  <a:srgbClr val="2B3F5D"/>
                </a:solidFill>
                <a:latin typeface="Poppins"/>
                <a:ea typeface="Poppins"/>
                <a:cs typeface="Poppins"/>
                <a:sym typeface="Poppins"/>
              </a:rPr>
              <a:t>(3 SMART goals + action items)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0" st="0"/>
                                            </p:txEl>
                                          </p:spTgt>
                                        </p:tgtEl>
                                        <p:attrNameLst>
                                          <p:attrName>style.visibility</p:attrName>
                                        </p:attrNameLst>
                                      </p:cBhvr>
                                      <p:to>
                                        <p:strVal val="visible"/>
                                      </p:to>
                                    </p:set>
                                    <p:animEffect filter="fade" transition="in">
                                      <p:cBhvr>
                                        <p:cTn dur="500"/>
                                        <p:tgtEl>
                                          <p:spTgt spid="2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1" st="1"/>
                                            </p:txEl>
                                          </p:spTgt>
                                        </p:tgtEl>
                                        <p:attrNameLst>
                                          <p:attrName>style.visibility</p:attrName>
                                        </p:attrNameLst>
                                      </p:cBhvr>
                                      <p:to>
                                        <p:strVal val="visible"/>
                                      </p:to>
                                    </p:set>
                                    <p:animEffect filter="fade" transition="in">
                                      <p:cBhvr>
                                        <p:cTn dur="500"/>
                                        <p:tgtEl>
                                          <p:spTgt spid="24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9"/>
          <p:cNvSpPr/>
          <p:nvPr/>
        </p:nvSpPr>
        <p:spPr>
          <a:xfrm>
            <a:off x="623268" y="2260023"/>
            <a:ext cx="9663732" cy="6803205"/>
          </a:xfrm>
          <a:prstGeom prst="roundRect">
            <a:avLst>
              <a:gd fmla="val 9738" name="adj"/>
            </a:avLst>
          </a:prstGeom>
          <a:solidFill>
            <a:schemeClr val="lt1"/>
          </a:solidFill>
          <a:ln cap="flat" cmpd="sng" w="57150">
            <a:solidFill>
              <a:srgbClr val="CDA759"/>
            </a:solidFill>
            <a:prstDash val="solid"/>
            <a:round/>
            <a:headEnd len="sm" w="sm" type="none"/>
            <a:tailEnd len="sm" w="sm" type="none"/>
          </a:ln>
          <a:effectLst>
            <a:outerShdw blurRad="444500" sx="98000" rotWithShape="0" algn="ctr" sy="98000">
              <a:srgbClr val="000000">
                <a:alpha val="4117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59" name="Google Shape;259;p19"/>
          <p:cNvCxnSpPr/>
          <p:nvPr/>
        </p:nvCxnSpPr>
        <p:spPr>
          <a:xfrm rot="5042197">
            <a:off x="18341606" y="7447100"/>
            <a:ext cx="687608" cy="0"/>
          </a:xfrm>
          <a:prstGeom prst="straightConnector1">
            <a:avLst/>
          </a:prstGeom>
          <a:noFill/>
          <a:ln cap="rnd" cmpd="sng" w="38100">
            <a:solidFill>
              <a:srgbClr val="FFFFFF"/>
            </a:solidFill>
            <a:prstDash val="solid"/>
            <a:round/>
            <a:headEnd len="sm" w="sm" type="none"/>
            <a:tailEnd len="med" w="med" type="stealth"/>
          </a:ln>
        </p:spPr>
      </p:cxnSp>
      <p:sp>
        <p:nvSpPr>
          <p:cNvPr id="260" name="Google Shape;260;p19"/>
          <p:cNvSpPr/>
          <p:nvPr/>
        </p:nvSpPr>
        <p:spPr>
          <a:xfrm>
            <a:off x="0" y="9721977"/>
            <a:ext cx="18304763" cy="572548"/>
          </a:xfrm>
          <a:custGeom>
            <a:rect b="b" l="l" r="r" t="t"/>
            <a:pathLst>
              <a:path extrusionOk="0" h="763397" w="24406352">
                <a:moveTo>
                  <a:pt x="0" y="0"/>
                </a:moveTo>
                <a:lnTo>
                  <a:pt x="24406352" y="0"/>
                </a:lnTo>
                <a:lnTo>
                  <a:pt x="24406352" y="763397"/>
                </a:lnTo>
                <a:lnTo>
                  <a:pt x="0" y="763397"/>
                </a:lnTo>
                <a:close/>
              </a:path>
            </a:pathLst>
          </a:custGeom>
          <a:gradFill>
            <a:gsLst>
              <a:gs pos="0">
                <a:srgbClr val="B68E49"/>
              </a:gs>
              <a:gs pos="50000">
                <a:srgbClr val="EBC76E"/>
              </a:gs>
              <a:gs pos="100000">
                <a:srgbClr val="926F3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19"/>
          <p:cNvSpPr/>
          <p:nvPr/>
        </p:nvSpPr>
        <p:spPr>
          <a:xfrm>
            <a:off x="9584884" y="2568175"/>
            <a:ext cx="7926314" cy="3911684"/>
          </a:xfrm>
          <a:custGeom>
            <a:rect b="b" l="l" r="r" t="t"/>
            <a:pathLst>
              <a:path extrusionOk="0" h="4936617" w="10003155">
                <a:moveTo>
                  <a:pt x="0" y="0"/>
                </a:moveTo>
                <a:lnTo>
                  <a:pt x="10003155" y="0"/>
                </a:lnTo>
                <a:lnTo>
                  <a:pt x="10003155" y="4936617"/>
                </a:lnTo>
                <a:lnTo>
                  <a:pt x="0" y="49366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19"/>
          <p:cNvSpPr/>
          <p:nvPr/>
        </p:nvSpPr>
        <p:spPr>
          <a:xfrm>
            <a:off x="0" y="9721977"/>
            <a:ext cx="18307715" cy="572643"/>
          </a:xfrm>
          <a:custGeom>
            <a:rect b="b" l="l" r="r" t="t"/>
            <a:pathLst>
              <a:path extrusionOk="0" h="763524" w="24410288">
                <a:moveTo>
                  <a:pt x="0" y="0"/>
                </a:moveTo>
                <a:lnTo>
                  <a:pt x="24410288" y="0"/>
                </a:lnTo>
                <a:lnTo>
                  <a:pt x="24410288" y="763524"/>
                </a:lnTo>
                <a:lnTo>
                  <a:pt x="0" y="763524"/>
                </a:lnTo>
                <a:close/>
              </a:path>
            </a:pathLst>
          </a:custGeom>
          <a:gradFill>
            <a:gsLst>
              <a:gs pos="0">
                <a:srgbClr val="B68E49"/>
              </a:gs>
              <a:gs pos="50000">
                <a:srgbClr val="EBC76E"/>
              </a:gs>
              <a:gs pos="100000">
                <a:srgbClr val="926F3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black and blue logo&#10;&#10;AI-generated content may be incorrect." id="263" name="Google Shape;263;p19"/>
          <p:cNvPicPr preferRelativeResize="0"/>
          <p:nvPr/>
        </p:nvPicPr>
        <p:blipFill rotWithShape="1">
          <a:blip r:embed="rId4">
            <a:alphaModFix/>
          </a:blip>
          <a:srcRect b="0" l="0" r="0" t="0"/>
          <a:stretch/>
        </p:blipFill>
        <p:spPr>
          <a:xfrm>
            <a:off x="5365204" y="492464"/>
            <a:ext cx="7557593" cy="1339909"/>
          </a:xfrm>
          <a:prstGeom prst="rect">
            <a:avLst/>
          </a:prstGeom>
          <a:noFill/>
          <a:ln>
            <a:noFill/>
          </a:ln>
        </p:spPr>
      </p:pic>
      <p:sp>
        <p:nvSpPr>
          <p:cNvPr id="264" name="Google Shape;264;p19"/>
          <p:cNvSpPr/>
          <p:nvPr/>
        </p:nvSpPr>
        <p:spPr>
          <a:xfrm>
            <a:off x="1219200" y="2857500"/>
            <a:ext cx="394708" cy="394708"/>
          </a:xfrm>
          <a:custGeom>
            <a:rect b="b" l="l" r="r" t="t"/>
            <a:pathLst>
              <a:path extrusionOk="0" h="304263" w="304263">
                <a:moveTo>
                  <a:pt x="0" y="0"/>
                </a:moveTo>
                <a:lnTo>
                  <a:pt x="304263" y="0"/>
                </a:lnTo>
                <a:lnTo>
                  <a:pt x="304263" y="304263"/>
                </a:lnTo>
                <a:lnTo>
                  <a:pt x="0" y="3042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19"/>
          <p:cNvSpPr txBox="1"/>
          <p:nvPr/>
        </p:nvSpPr>
        <p:spPr>
          <a:xfrm>
            <a:off x="1832054" y="2857500"/>
            <a:ext cx="7997746"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rgbClr val="2B3F5D"/>
                </a:solidFill>
                <a:latin typeface="Poppins"/>
                <a:ea typeface="Poppins"/>
                <a:cs typeface="Poppins"/>
                <a:sym typeface="Poppins"/>
              </a:rPr>
              <a:t>Seven live, one-hour coaching calls </a:t>
            </a:r>
            <a:r>
              <a:rPr lang="en-US" sz="2400">
                <a:solidFill>
                  <a:srgbClr val="2B3F5D"/>
                </a:solidFill>
                <a:latin typeface="Poppins"/>
                <a:ea typeface="Poppins"/>
                <a:cs typeface="Poppins"/>
                <a:sym typeface="Poppins"/>
              </a:rPr>
              <a:t>every month</a:t>
            </a:r>
            <a:endParaRPr/>
          </a:p>
        </p:txBody>
      </p:sp>
      <p:sp>
        <p:nvSpPr>
          <p:cNvPr id="266" name="Google Shape;266;p19"/>
          <p:cNvSpPr/>
          <p:nvPr/>
        </p:nvSpPr>
        <p:spPr>
          <a:xfrm>
            <a:off x="1219200" y="3467100"/>
            <a:ext cx="394708" cy="394708"/>
          </a:xfrm>
          <a:custGeom>
            <a:rect b="b" l="l" r="r" t="t"/>
            <a:pathLst>
              <a:path extrusionOk="0" h="304263" w="304263">
                <a:moveTo>
                  <a:pt x="0" y="0"/>
                </a:moveTo>
                <a:lnTo>
                  <a:pt x="304263" y="0"/>
                </a:lnTo>
                <a:lnTo>
                  <a:pt x="304263" y="304263"/>
                </a:lnTo>
                <a:lnTo>
                  <a:pt x="0" y="3042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19"/>
          <p:cNvSpPr txBox="1"/>
          <p:nvPr/>
        </p:nvSpPr>
        <p:spPr>
          <a:xfrm>
            <a:off x="1832054" y="3506102"/>
            <a:ext cx="7540546"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rgbClr val="2B3F5D"/>
                </a:solidFill>
                <a:latin typeface="Poppins"/>
                <a:ea typeface="Poppins"/>
                <a:cs typeface="Poppins"/>
                <a:sym typeface="Poppins"/>
              </a:rPr>
              <a:t>200+ training modules </a:t>
            </a:r>
            <a:r>
              <a:rPr lang="en-US" sz="2400">
                <a:solidFill>
                  <a:srgbClr val="2B3F5D"/>
                </a:solidFill>
                <a:latin typeface="Poppins"/>
                <a:ea typeface="Poppins"/>
                <a:cs typeface="Poppins"/>
                <a:sym typeface="Poppins"/>
              </a:rPr>
              <a:t>created around The 8 Disciplines of Loan Origination Mastery</a:t>
            </a:r>
            <a:endParaRPr/>
          </a:p>
        </p:txBody>
      </p:sp>
      <p:sp>
        <p:nvSpPr>
          <p:cNvPr id="268" name="Google Shape;268;p19"/>
          <p:cNvSpPr/>
          <p:nvPr/>
        </p:nvSpPr>
        <p:spPr>
          <a:xfrm>
            <a:off x="1219200" y="4520192"/>
            <a:ext cx="394708" cy="394708"/>
          </a:xfrm>
          <a:custGeom>
            <a:rect b="b" l="l" r="r" t="t"/>
            <a:pathLst>
              <a:path extrusionOk="0" h="304263" w="304263">
                <a:moveTo>
                  <a:pt x="0" y="0"/>
                </a:moveTo>
                <a:lnTo>
                  <a:pt x="304263" y="0"/>
                </a:lnTo>
                <a:lnTo>
                  <a:pt x="304263" y="304263"/>
                </a:lnTo>
                <a:lnTo>
                  <a:pt x="0" y="3042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19"/>
          <p:cNvSpPr txBox="1"/>
          <p:nvPr/>
        </p:nvSpPr>
        <p:spPr>
          <a:xfrm>
            <a:off x="1832054" y="4524036"/>
            <a:ext cx="7540546"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rgbClr val="2B3F5D"/>
                </a:solidFill>
                <a:latin typeface="Poppins"/>
                <a:ea typeface="Poppins"/>
                <a:cs typeface="Poppins"/>
                <a:sym typeface="Poppins"/>
              </a:rPr>
              <a:t>An all-star faculty of coaches and mentors </a:t>
            </a:r>
            <a:r>
              <a:rPr lang="en-US" sz="2400">
                <a:solidFill>
                  <a:srgbClr val="2B3F5D"/>
                </a:solidFill>
                <a:latin typeface="Poppins"/>
                <a:ea typeface="Poppins"/>
                <a:cs typeface="Poppins"/>
                <a:sym typeface="Poppins"/>
              </a:rPr>
              <a:t>with over $29 billion in collective loan funding</a:t>
            </a:r>
            <a:endParaRPr/>
          </a:p>
        </p:txBody>
      </p:sp>
      <p:sp>
        <p:nvSpPr>
          <p:cNvPr id="270" name="Google Shape;270;p19"/>
          <p:cNvSpPr/>
          <p:nvPr/>
        </p:nvSpPr>
        <p:spPr>
          <a:xfrm>
            <a:off x="1219200" y="5524500"/>
            <a:ext cx="394708" cy="394708"/>
          </a:xfrm>
          <a:custGeom>
            <a:rect b="b" l="l" r="r" t="t"/>
            <a:pathLst>
              <a:path extrusionOk="0" h="304263" w="304263">
                <a:moveTo>
                  <a:pt x="0" y="0"/>
                </a:moveTo>
                <a:lnTo>
                  <a:pt x="304263" y="0"/>
                </a:lnTo>
                <a:lnTo>
                  <a:pt x="304263" y="304263"/>
                </a:lnTo>
                <a:lnTo>
                  <a:pt x="0" y="3042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19"/>
          <p:cNvSpPr txBox="1"/>
          <p:nvPr/>
        </p:nvSpPr>
        <p:spPr>
          <a:xfrm>
            <a:off x="1832054" y="5541970"/>
            <a:ext cx="7311946" cy="110799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rgbClr val="2B3F5D"/>
                </a:solidFill>
                <a:latin typeface="Poppins"/>
                <a:ea typeface="Poppins"/>
                <a:cs typeface="Poppins"/>
                <a:sym typeface="Poppins"/>
              </a:rPr>
              <a:t>Scripts, presentations, and AI workflows </a:t>
            </a:r>
            <a:r>
              <a:rPr lang="en-US" sz="2400">
                <a:solidFill>
                  <a:srgbClr val="2B3F5D"/>
                </a:solidFill>
                <a:latin typeface="Poppins"/>
                <a:ea typeface="Poppins"/>
                <a:cs typeface="Poppins"/>
                <a:sym typeface="Poppins"/>
              </a:rPr>
              <a:t>to help you have better conversations and convert more leads</a:t>
            </a:r>
            <a:endParaRPr/>
          </a:p>
        </p:txBody>
      </p:sp>
      <p:sp>
        <p:nvSpPr>
          <p:cNvPr id="272" name="Google Shape;272;p19"/>
          <p:cNvSpPr/>
          <p:nvPr/>
        </p:nvSpPr>
        <p:spPr>
          <a:xfrm>
            <a:off x="1219200" y="6958592"/>
            <a:ext cx="394708" cy="394708"/>
          </a:xfrm>
          <a:custGeom>
            <a:rect b="b" l="l" r="r" t="t"/>
            <a:pathLst>
              <a:path extrusionOk="0" h="304263" w="304263">
                <a:moveTo>
                  <a:pt x="0" y="0"/>
                </a:moveTo>
                <a:lnTo>
                  <a:pt x="304263" y="0"/>
                </a:lnTo>
                <a:lnTo>
                  <a:pt x="304263" y="304263"/>
                </a:lnTo>
                <a:lnTo>
                  <a:pt x="0" y="3042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9"/>
          <p:cNvSpPr txBox="1"/>
          <p:nvPr/>
        </p:nvSpPr>
        <p:spPr>
          <a:xfrm>
            <a:off x="1832054" y="6929236"/>
            <a:ext cx="7540546"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rgbClr val="2B3F5D"/>
                </a:solidFill>
                <a:latin typeface="Poppins"/>
                <a:ea typeface="Poppins"/>
                <a:cs typeface="Poppins"/>
                <a:sym typeface="Poppins"/>
              </a:rPr>
              <a:t>An active community </a:t>
            </a:r>
            <a:r>
              <a:rPr lang="en-US" sz="2400">
                <a:solidFill>
                  <a:srgbClr val="2B3F5D"/>
                </a:solidFill>
                <a:latin typeface="Poppins"/>
                <a:ea typeface="Poppins"/>
                <a:cs typeface="Poppins"/>
                <a:sym typeface="Poppins"/>
              </a:rPr>
              <a:t>of originators available daily to help you grow and execute</a:t>
            </a:r>
            <a:endParaRPr/>
          </a:p>
        </p:txBody>
      </p:sp>
      <p:sp>
        <p:nvSpPr>
          <p:cNvPr id="274" name="Google Shape;274;p19"/>
          <p:cNvSpPr/>
          <p:nvPr/>
        </p:nvSpPr>
        <p:spPr>
          <a:xfrm>
            <a:off x="1248508" y="7947170"/>
            <a:ext cx="394708" cy="394708"/>
          </a:xfrm>
          <a:custGeom>
            <a:rect b="b" l="l" r="r" t="t"/>
            <a:pathLst>
              <a:path extrusionOk="0" h="304263" w="304263">
                <a:moveTo>
                  <a:pt x="0" y="0"/>
                </a:moveTo>
                <a:lnTo>
                  <a:pt x="304263" y="0"/>
                </a:lnTo>
                <a:lnTo>
                  <a:pt x="304263" y="304263"/>
                </a:lnTo>
                <a:lnTo>
                  <a:pt x="0" y="3042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9"/>
          <p:cNvSpPr txBox="1"/>
          <p:nvPr/>
        </p:nvSpPr>
        <p:spPr>
          <a:xfrm>
            <a:off x="1861362" y="7947170"/>
            <a:ext cx="7816038"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rgbClr val="2B3F5D"/>
                </a:solidFill>
                <a:latin typeface="Poppins"/>
                <a:ea typeface="Poppins"/>
                <a:cs typeface="Poppins"/>
                <a:sym typeface="Poppins"/>
              </a:rPr>
              <a:t>The Perfect Loan Process™ </a:t>
            </a:r>
            <a:r>
              <a:rPr lang="en-US" sz="2400">
                <a:solidFill>
                  <a:srgbClr val="2B3F5D"/>
                </a:solidFill>
                <a:latin typeface="Poppins"/>
                <a:ea typeface="Poppins"/>
                <a:cs typeface="Poppins"/>
                <a:sym typeface="Poppins"/>
              </a:rPr>
              <a:t>-</a:t>
            </a:r>
            <a:r>
              <a:rPr b="1" lang="en-US" sz="2400">
                <a:solidFill>
                  <a:srgbClr val="2B3F5D"/>
                </a:solidFill>
                <a:latin typeface="Poppins"/>
                <a:ea typeface="Poppins"/>
                <a:cs typeface="Poppins"/>
                <a:sym typeface="Poppins"/>
              </a:rPr>
              <a:t> </a:t>
            </a:r>
            <a:r>
              <a:rPr lang="en-US" sz="2400">
                <a:solidFill>
                  <a:srgbClr val="2B3F5D"/>
                </a:solidFill>
                <a:latin typeface="Poppins"/>
                <a:ea typeface="Poppins"/>
                <a:cs typeface="Poppins"/>
                <a:sym typeface="Poppins"/>
              </a:rPr>
              <a:t>Streamline your entire loan process from initial inquiry to final approval</a:t>
            </a:r>
            <a:endParaRPr/>
          </a:p>
        </p:txBody>
      </p:sp>
      <p:sp>
        <p:nvSpPr>
          <p:cNvPr id="276" name="Google Shape;276;p19"/>
          <p:cNvSpPr txBox="1"/>
          <p:nvPr/>
        </p:nvSpPr>
        <p:spPr>
          <a:xfrm>
            <a:off x="11115909" y="7350369"/>
            <a:ext cx="6924182" cy="110799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i="1" lang="en-US" sz="3600">
                <a:solidFill>
                  <a:srgbClr val="2B3F5D"/>
                </a:solidFill>
                <a:latin typeface="Poppins"/>
                <a:ea typeface="Poppins"/>
                <a:cs typeface="Poppins"/>
                <a:sym typeface="Poppins"/>
              </a:rPr>
              <a:t>PLUS full access to the </a:t>
            </a:r>
            <a:r>
              <a:rPr b="1" i="1" lang="en-US" sz="3600">
                <a:solidFill>
                  <a:srgbClr val="2B3F5D"/>
                </a:solidFill>
                <a:latin typeface="Poppins"/>
                <a:ea typeface="Poppins"/>
                <a:cs typeface="Poppins"/>
                <a:sym typeface="Poppins"/>
              </a:rPr>
              <a:t>Atlas AI Business &amp; Life Planner</a:t>
            </a:r>
            <a:endParaRPr i="1" sz="3600">
              <a:solidFill>
                <a:srgbClr val="2B3F5D"/>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0"/>
          <p:cNvSpPr/>
          <p:nvPr/>
        </p:nvSpPr>
        <p:spPr>
          <a:xfrm>
            <a:off x="0" y="9721977"/>
            <a:ext cx="18304763" cy="572548"/>
          </a:xfrm>
          <a:custGeom>
            <a:rect b="b" l="l" r="r" t="t"/>
            <a:pathLst>
              <a:path extrusionOk="0" h="763397" w="24406352">
                <a:moveTo>
                  <a:pt x="0" y="0"/>
                </a:moveTo>
                <a:lnTo>
                  <a:pt x="24406352" y="0"/>
                </a:lnTo>
                <a:lnTo>
                  <a:pt x="24406352" y="763397"/>
                </a:lnTo>
                <a:lnTo>
                  <a:pt x="0" y="763397"/>
                </a:lnTo>
                <a:close/>
              </a:path>
            </a:pathLst>
          </a:custGeom>
          <a:gradFill>
            <a:gsLst>
              <a:gs pos="0">
                <a:srgbClr val="B68E49"/>
              </a:gs>
              <a:gs pos="50000">
                <a:srgbClr val="EBC76E"/>
              </a:gs>
              <a:gs pos="100000">
                <a:srgbClr val="926F3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20"/>
          <p:cNvSpPr/>
          <p:nvPr/>
        </p:nvSpPr>
        <p:spPr>
          <a:xfrm>
            <a:off x="0" y="9721977"/>
            <a:ext cx="18307715" cy="572643"/>
          </a:xfrm>
          <a:custGeom>
            <a:rect b="b" l="l" r="r" t="t"/>
            <a:pathLst>
              <a:path extrusionOk="0" h="763524" w="24410288">
                <a:moveTo>
                  <a:pt x="0" y="0"/>
                </a:moveTo>
                <a:lnTo>
                  <a:pt x="24410288" y="0"/>
                </a:lnTo>
                <a:lnTo>
                  <a:pt x="24410288" y="763524"/>
                </a:lnTo>
                <a:lnTo>
                  <a:pt x="0" y="763524"/>
                </a:lnTo>
                <a:close/>
              </a:path>
            </a:pathLst>
          </a:custGeom>
          <a:gradFill>
            <a:gsLst>
              <a:gs pos="0">
                <a:srgbClr val="B68E49"/>
              </a:gs>
              <a:gs pos="50000">
                <a:srgbClr val="EBC76E"/>
              </a:gs>
              <a:gs pos="100000">
                <a:srgbClr val="926F3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erson with a black shirt&#10;&#10;AI-generated content may be incorrect." id="287" name="Google Shape;287;p20"/>
          <p:cNvPicPr preferRelativeResize="0"/>
          <p:nvPr/>
        </p:nvPicPr>
        <p:blipFill rotWithShape="1">
          <a:blip r:embed="rId3">
            <a:alphaModFix/>
          </a:blip>
          <a:srcRect b="0" l="0" r="0" t="0"/>
          <a:stretch/>
        </p:blipFill>
        <p:spPr>
          <a:xfrm>
            <a:off x="1524000" y="723900"/>
            <a:ext cx="14781657" cy="83146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2"/>
          <p:cNvSpPr txBox="1"/>
          <p:nvPr/>
        </p:nvSpPr>
        <p:spPr>
          <a:xfrm>
            <a:off x="990600" y="800100"/>
            <a:ext cx="125730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The Challenge with Business Planning</a:t>
            </a:r>
            <a:endParaRPr/>
          </a:p>
        </p:txBody>
      </p:sp>
      <p:sp>
        <p:nvSpPr>
          <p:cNvPr id="112" name="Google Shape;112;p2"/>
          <p:cNvSpPr txBox="1"/>
          <p:nvPr/>
        </p:nvSpPr>
        <p:spPr>
          <a:xfrm>
            <a:off x="1066800" y="2705100"/>
            <a:ext cx="13487400"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1" lang="en-US" sz="4000">
                <a:solidFill>
                  <a:srgbClr val="2B3F5D"/>
                </a:solidFill>
                <a:latin typeface="Poppins"/>
                <a:ea typeface="Poppins"/>
                <a:cs typeface="Poppins"/>
                <a:sym typeface="Poppins"/>
              </a:rPr>
              <a:t>“The best way to predict the future is to create it.” </a:t>
            </a:r>
            <a:endParaRPr/>
          </a:p>
        </p:txBody>
      </p:sp>
      <p:sp>
        <p:nvSpPr>
          <p:cNvPr id="113" name="Google Shape;113;p2"/>
          <p:cNvSpPr txBox="1"/>
          <p:nvPr/>
        </p:nvSpPr>
        <p:spPr>
          <a:xfrm>
            <a:off x="1080247" y="3505557"/>
            <a:ext cx="8305800"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600">
                <a:solidFill>
                  <a:srgbClr val="2B3F5D"/>
                </a:solidFill>
                <a:latin typeface="Poppins"/>
                <a:ea typeface="Poppins"/>
                <a:cs typeface="Poppins"/>
                <a:sym typeface="Poppins"/>
              </a:rPr>
              <a:t>- Peter Drucker</a:t>
            </a:r>
            <a:endParaRPr/>
          </a:p>
        </p:txBody>
      </p:sp>
      <p:sp>
        <p:nvSpPr>
          <p:cNvPr id="114" name="Google Shape;114;p2"/>
          <p:cNvSpPr txBox="1"/>
          <p:nvPr/>
        </p:nvSpPr>
        <p:spPr>
          <a:xfrm>
            <a:off x="1163170" y="4572199"/>
            <a:ext cx="16445753" cy="4076501"/>
          </a:xfrm>
          <a:prstGeom prst="rect">
            <a:avLst/>
          </a:prstGeom>
          <a:noFill/>
          <a:ln>
            <a:noFill/>
          </a:ln>
        </p:spPr>
        <p:txBody>
          <a:bodyPr anchorCtr="0" anchor="t" bIns="0" lIns="0" spcFirstLastPara="1" rIns="0" wrap="square" tIns="0">
            <a:spAutoFit/>
          </a:bodyPr>
          <a:lstStyle/>
          <a:p>
            <a:pPr indent="-571500" lvl="0" marL="571500" marR="0" rtl="0" algn="l">
              <a:lnSpc>
                <a:spcPct val="150000"/>
              </a:lnSpc>
              <a:spcBef>
                <a:spcPts val="0"/>
              </a:spcBef>
              <a:spcAft>
                <a:spcPts val="0"/>
              </a:spcAft>
              <a:buClr>
                <a:srgbClr val="CDA759"/>
              </a:buClr>
              <a:buSzPts val="3600"/>
              <a:buFont typeface="Arial"/>
              <a:buChar char="•"/>
            </a:pPr>
            <a:r>
              <a:rPr lang="en-US" sz="3600">
                <a:solidFill>
                  <a:srgbClr val="2B3F5D"/>
                </a:solidFill>
                <a:latin typeface="Poppins"/>
                <a:ea typeface="Poppins"/>
                <a:cs typeface="Poppins"/>
                <a:sym typeface="Poppins"/>
              </a:rPr>
              <a:t>Overly complex processes</a:t>
            </a:r>
            <a:endParaRPr/>
          </a:p>
          <a:p>
            <a:pPr indent="-571500" lvl="0" marL="571500" marR="0" rtl="0" algn="l">
              <a:lnSpc>
                <a:spcPct val="150000"/>
              </a:lnSpc>
              <a:spcBef>
                <a:spcPts val="0"/>
              </a:spcBef>
              <a:spcAft>
                <a:spcPts val="0"/>
              </a:spcAft>
              <a:buClr>
                <a:srgbClr val="CDA759"/>
              </a:buClr>
              <a:buSzPts val="3600"/>
              <a:buFont typeface="Arial"/>
              <a:buChar char="•"/>
            </a:pPr>
            <a:r>
              <a:rPr lang="en-US" sz="3600">
                <a:solidFill>
                  <a:srgbClr val="2B3F5D"/>
                </a:solidFill>
                <a:latin typeface="Poppins"/>
                <a:ea typeface="Poppins"/>
                <a:cs typeface="Poppins"/>
                <a:sym typeface="Poppins"/>
              </a:rPr>
              <a:t>Lack of clarity</a:t>
            </a:r>
            <a:endParaRPr/>
          </a:p>
          <a:p>
            <a:pPr indent="-571500" lvl="0" marL="571500" marR="0" rtl="0" algn="l">
              <a:lnSpc>
                <a:spcPct val="150000"/>
              </a:lnSpc>
              <a:spcBef>
                <a:spcPts val="0"/>
              </a:spcBef>
              <a:spcAft>
                <a:spcPts val="0"/>
              </a:spcAft>
              <a:buClr>
                <a:srgbClr val="CDA759"/>
              </a:buClr>
              <a:buSzPts val="3600"/>
              <a:buFont typeface="Arial"/>
              <a:buChar char="•"/>
            </a:pPr>
            <a:r>
              <a:rPr lang="en-US" sz="3600">
                <a:solidFill>
                  <a:srgbClr val="2B3F5D"/>
                </a:solidFill>
                <a:latin typeface="Poppins"/>
                <a:ea typeface="Poppins"/>
                <a:cs typeface="Poppins"/>
                <a:sym typeface="Poppins"/>
              </a:rPr>
              <a:t>Overcommitting</a:t>
            </a:r>
            <a:endParaRPr/>
          </a:p>
          <a:p>
            <a:pPr indent="-571500" lvl="0" marL="571500" marR="0" rtl="0" algn="l">
              <a:lnSpc>
                <a:spcPct val="150000"/>
              </a:lnSpc>
              <a:spcBef>
                <a:spcPts val="0"/>
              </a:spcBef>
              <a:spcAft>
                <a:spcPts val="0"/>
              </a:spcAft>
              <a:buClr>
                <a:srgbClr val="CDA759"/>
              </a:buClr>
              <a:buSzPts val="3600"/>
              <a:buFont typeface="Arial"/>
              <a:buChar char="•"/>
            </a:pPr>
            <a:r>
              <a:rPr lang="en-US" sz="3600">
                <a:solidFill>
                  <a:srgbClr val="2B3F5D"/>
                </a:solidFill>
                <a:latin typeface="Poppins"/>
                <a:ea typeface="Poppins"/>
                <a:cs typeface="Poppins"/>
                <a:sym typeface="Poppins"/>
              </a:rPr>
              <a:t>No accountability</a:t>
            </a:r>
            <a:endParaRPr/>
          </a:p>
          <a:p>
            <a:pPr indent="-571500" lvl="0" marL="571500" marR="0" rtl="0" algn="l">
              <a:lnSpc>
                <a:spcPct val="150000"/>
              </a:lnSpc>
              <a:spcBef>
                <a:spcPts val="0"/>
              </a:spcBef>
              <a:spcAft>
                <a:spcPts val="0"/>
              </a:spcAft>
              <a:buClr>
                <a:srgbClr val="CDA759"/>
              </a:buClr>
              <a:buSzPts val="3600"/>
              <a:buFont typeface="Arial"/>
              <a:buChar char="•"/>
            </a:pPr>
            <a:r>
              <a:rPr lang="en-US" sz="3600">
                <a:solidFill>
                  <a:srgbClr val="2B3F5D"/>
                </a:solidFill>
                <a:latin typeface="Poppins"/>
                <a:ea typeface="Poppins"/>
                <a:cs typeface="Poppins"/>
                <a:sym typeface="Poppins"/>
              </a:rPr>
              <a:t>Poor environment </a:t>
            </a:r>
            <a:endParaRPr/>
          </a:p>
        </p:txBody>
      </p:sp>
      <p:pic>
        <p:nvPicPr>
          <p:cNvPr descr="A puzzle pieces on a black background&#10;&#10;AI-generated content may be incorrect." id="115" name="Google Shape;115;p2"/>
          <p:cNvPicPr preferRelativeResize="0"/>
          <p:nvPr/>
        </p:nvPicPr>
        <p:blipFill rotWithShape="1">
          <a:blip r:embed="rId3">
            <a:alphaModFix/>
          </a:blip>
          <a:srcRect b="0" l="0" r="0" t="11495"/>
          <a:stretch/>
        </p:blipFill>
        <p:spPr>
          <a:xfrm>
            <a:off x="10896600" y="4059555"/>
            <a:ext cx="5748701" cy="50878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0" st="0"/>
                                            </p:txEl>
                                          </p:spTgt>
                                        </p:tgtEl>
                                        <p:attrNameLst>
                                          <p:attrName>style.visibility</p:attrName>
                                        </p:attrNameLst>
                                      </p:cBhvr>
                                      <p:to>
                                        <p:strVal val="visible"/>
                                      </p:to>
                                    </p:set>
                                    <p:animEffect filter="fade" transition="in">
                                      <p:cBhvr>
                                        <p:cTn dur="500"/>
                                        <p:tgtEl>
                                          <p:spTgt spid="1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1" st="1"/>
                                            </p:txEl>
                                          </p:spTgt>
                                        </p:tgtEl>
                                        <p:attrNameLst>
                                          <p:attrName>style.visibility</p:attrName>
                                        </p:attrNameLst>
                                      </p:cBhvr>
                                      <p:to>
                                        <p:strVal val="visible"/>
                                      </p:to>
                                    </p:set>
                                    <p:animEffect filter="fade" transition="in">
                                      <p:cBhvr>
                                        <p:cTn dur="500"/>
                                        <p:tgtEl>
                                          <p:spTgt spid="1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2" st="2"/>
                                            </p:txEl>
                                          </p:spTgt>
                                        </p:tgtEl>
                                        <p:attrNameLst>
                                          <p:attrName>style.visibility</p:attrName>
                                        </p:attrNameLst>
                                      </p:cBhvr>
                                      <p:to>
                                        <p:strVal val="visible"/>
                                      </p:to>
                                    </p:set>
                                    <p:animEffect filter="fade" transition="in">
                                      <p:cBhvr>
                                        <p:cTn dur="500"/>
                                        <p:tgtEl>
                                          <p:spTgt spid="1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3" st="3"/>
                                            </p:txEl>
                                          </p:spTgt>
                                        </p:tgtEl>
                                        <p:attrNameLst>
                                          <p:attrName>style.visibility</p:attrName>
                                        </p:attrNameLst>
                                      </p:cBhvr>
                                      <p:to>
                                        <p:strVal val="visible"/>
                                      </p:to>
                                    </p:set>
                                    <p:animEffect filter="fade" transition="in">
                                      <p:cBhvr>
                                        <p:cTn dur="500"/>
                                        <p:tgtEl>
                                          <p:spTgt spid="1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xEl>
                                              <p:pRg end="4" st="4"/>
                                            </p:txEl>
                                          </p:spTgt>
                                        </p:tgtEl>
                                        <p:attrNameLst>
                                          <p:attrName>style.visibility</p:attrName>
                                        </p:attrNameLst>
                                      </p:cBhvr>
                                      <p:to>
                                        <p:strVal val="visible"/>
                                      </p:to>
                                    </p:set>
                                    <p:animEffect filter="fade" transition="in">
                                      <p:cBhvr>
                                        <p:cTn dur="500"/>
                                        <p:tgtEl>
                                          <p:spTgt spid="11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21"/>
          <p:cNvSpPr/>
          <p:nvPr/>
        </p:nvSpPr>
        <p:spPr>
          <a:xfrm>
            <a:off x="0" y="-2"/>
            <a:ext cx="11718902" cy="10287001"/>
          </a:xfrm>
          <a:custGeom>
            <a:rect b="b" l="l" r="r" t="t"/>
            <a:pathLst>
              <a:path extrusionOk="0" h="16609702" w="21380404">
                <a:moveTo>
                  <a:pt x="0" y="0"/>
                </a:moveTo>
                <a:lnTo>
                  <a:pt x="21380404" y="0"/>
                </a:lnTo>
                <a:lnTo>
                  <a:pt x="21380404" y="16609702"/>
                </a:lnTo>
                <a:lnTo>
                  <a:pt x="0" y="16609702"/>
                </a:lnTo>
                <a:lnTo>
                  <a:pt x="0" y="0"/>
                </a:lnTo>
                <a:close/>
              </a:path>
            </a:pathLst>
          </a:custGeom>
          <a:blipFill rotWithShape="1">
            <a:blip r:embed="rId4">
              <a:alphaModFix amt="35000"/>
            </a:blip>
            <a:stretch>
              <a:fillRect b="-38432" l="-82447" r="-727968" t="-3178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94" name="Google Shape;294;p21"/>
          <p:cNvGrpSpPr/>
          <p:nvPr/>
        </p:nvGrpSpPr>
        <p:grpSpPr>
          <a:xfrm>
            <a:off x="-199363" y="992535"/>
            <a:ext cx="18487364" cy="8265765"/>
            <a:chOff x="0" y="-9525"/>
            <a:chExt cx="4921607" cy="2176992"/>
          </a:xfrm>
        </p:grpSpPr>
        <p:sp>
          <p:nvSpPr>
            <p:cNvPr id="295" name="Google Shape;295;p21"/>
            <p:cNvSpPr/>
            <p:nvPr/>
          </p:nvSpPr>
          <p:spPr>
            <a:xfrm>
              <a:off x="0" y="0"/>
              <a:ext cx="4921607" cy="2167467"/>
            </a:xfrm>
            <a:custGeom>
              <a:rect b="b" l="l" r="r" t="t"/>
              <a:pathLst>
                <a:path extrusionOk="0" h="2167467" w="4921607">
                  <a:moveTo>
                    <a:pt x="0" y="0"/>
                  </a:moveTo>
                  <a:lnTo>
                    <a:pt x="4921607" y="0"/>
                  </a:lnTo>
                  <a:lnTo>
                    <a:pt x="4921607" y="2167467"/>
                  </a:lnTo>
                  <a:lnTo>
                    <a:pt x="0" y="2167467"/>
                  </a:lnTo>
                  <a:close/>
                </a:path>
              </a:pathLst>
            </a:custGeom>
            <a:gradFill>
              <a:gsLst>
                <a:gs pos="0">
                  <a:srgbClr val="242121">
                    <a:alpha val="40000"/>
                  </a:srgbClr>
                </a:gs>
                <a:gs pos="50000">
                  <a:srgbClr val="067194">
                    <a:alpha val="40000"/>
                  </a:srgbClr>
                </a:gs>
                <a:gs pos="100000">
                  <a:srgbClr val="000000">
                    <a:alpha val="40000"/>
                  </a:srgbClr>
                </a:gs>
              </a:gsLst>
              <a:lin ang="0" scaled="0"/>
            </a:gradFill>
            <a:ln cap="sq" cmpd="sng" w="133350">
              <a:solidFill>
                <a:srgbClr val="47C5FB">
                  <a:alpha val="40000"/>
                </a:srgbClr>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21"/>
            <p:cNvSpPr txBox="1"/>
            <p:nvPr/>
          </p:nvSpPr>
          <p:spPr>
            <a:xfrm>
              <a:off x="0" y="-9525"/>
              <a:ext cx="4921607" cy="217699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7" name="Google Shape;297;p21"/>
          <p:cNvSpPr/>
          <p:nvPr/>
        </p:nvSpPr>
        <p:spPr>
          <a:xfrm>
            <a:off x="0" y="0"/>
            <a:ext cx="18288000" cy="9229266"/>
          </a:xfrm>
          <a:custGeom>
            <a:rect b="b" l="l" r="r" t="t"/>
            <a:pathLst>
              <a:path extrusionOk="0" h="13830300" w="18288000">
                <a:moveTo>
                  <a:pt x="0" y="0"/>
                </a:moveTo>
                <a:lnTo>
                  <a:pt x="18288000" y="0"/>
                </a:lnTo>
                <a:lnTo>
                  <a:pt x="18288000" y="13830300"/>
                </a:lnTo>
                <a:lnTo>
                  <a:pt x="0" y="13830300"/>
                </a:lnTo>
                <a:lnTo>
                  <a:pt x="0" y="0"/>
                </a:lnTo>
                <a:close/>
              </a:path>
            </a:pathLst>
          </a:custGeom>
          <a:blipFill rotWithShape="1">
            <a:blip r:embed="rId5">
              <a:alphaModFix/>
            </a:blip>
            <a:stretch>
              <a:fillRect b="0" l="0" r="0" t="-4985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21"/>
          <p:cNvSpPr/>
          <p:nvPr/>
        </p:nvSpPr>
        <p:spPr>
          <a:xfrm rot="10800000">
            <a:off x="152400" y="999666"/>
            <a:ext cx="18135600" cy="8229600"/>
          </a:xfrm>
          <a:custGeom>
            <a:rect b="b" l="l" r="r" t="t"/>
            <a:pathLst>
              <a:path extrusionOk="0" h="8229600" w="18288000">
                <a:moveTo>
                  <a:pt x="0" y="0"/>
                </a:moveTo>
                <a:lnTo>
                  <a:pt x="18288000" y="0"/>
                </a:lnTo>
                <a:lnTo>
                  <a:pt x="18288000" y="8229600"/>
                </a:lnTo>
                <a:lnTo>
                  <a:pt x="0" y="8229600"/>
                </a:lnTo>
                <a:lnTo>
                  <a:pt x="0" y="0"/>
                </a:lnTo>
                <a:close/>
              </a:path>
            </a:pathLst>
          </a:custGeom>
          <a:blipFill rotWithShape="1">
            <a:blip r:embed="rId6">
              <a:alphaModFix/>
            </a:blip>
            <a:stretch>
              <a:fillRect b="-91956" l="0" r="-42888" t="-2277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21"/>
          <p:cNvSpPr/>
          <p:nvPr/>
        </p:nvSpPr>
        <p:spPr>
          <a:xfrm>
            <a:off x="-2098564" y="-989128"/>
            <a:ext cx="11039384" cy="10045839"/>
          </a:xfrm>
          <a:custGeom>
            <a:rect b="b" l="l" r="r" t="t"/>
            <a:pathLst>
              <a:path extrusionOk="0" h="10045839" w="11039384">
                <a:moveTo>
                  <a:pt x="0" y="0"/>
                </a:moveTo>
                <a:lnTo>
                  <a:pt x="11039384" y="0"/>
                </a:lnTo>
                <a:lnTo>
                  <a:pt x="11039384" y="10045839"/>
                </a:lnTo>
                <a:lnTo>
                  <a:pt x="0" y="10045839"/>
                </a:lnTo>
                <a:lnTo>
                  <a:pt x="0" y="0"/>
                </a:lnTo>
                <a:close/>
              </a:path>
            </a:pathLst>
          </a:custGeom>
          <a:blipFill rotWithShape="1">
            <a:blip r:embed="rId7">
              <a:alphaModFix amt="52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21"/>
          <p:cNvSpPr/>
          <p:nvPr/>
        </p:nvSpPr>
        <p:spPr>
          <a:xfrm>
            <a:off x="13245031" y="765270"/>
            <a:ext cx="5042969" cy="880227"/>
          </a:xfrm>
          <a:custGeom>
            <a:rect b="b" l="l" r="r" t="t"/>
            <a:pathLst>
              <a:path extrusionOk="0" h="880227" w="5042969">
                <a:moveTo>
                  <a:pt x="0" y="0"/>
                </a:moveTo>
                <a:lnTo>
                  <a:pt x="5042969" y="0"/>
                </a:lnTo>
                <a:lnTo>
                  <a:pt x="5042969" y="880228"/>
                </a:lnTo>
                <a:lnTo>
                  <a:pt x="0" y="880228"/>
                </a:lnTo>
                <a:lnTo>
                  <a:pt x="0" y="0"/>
                </a:lnTo>
                <a:close/>
              </a:path>
            </a:pathLst>
          </a:custGeom>
          <a:blipFill rotWithShape="1">
            <a:blip r:embed="rId8">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21"/>
          <p:cNvSpPr/>
          <p:nvPr/>
        </p:nvSpPr>
        <p:spPr>
          <a:xfrm>
            <a:off x="-251828" y="8781747"/>
            <a:ext cx="5460503" cy="953106"/>
          </a:xfrm>
          <a:custGeom>
            <a:rect b="b" l="l" r="r" t="t"/>
            <a:pathLst>
              <a:path extrusionOk="0" h="953106" w="5460503">
                <a:moveTo>
                  <a:pt x="0" y="0"/>
                </a:moveTo>
                <a:lnTo>
                  <a:pt x="5460503" y="0"/>
                </a:lnTo>
                <a:lnTo>
                  <a:pt x="5460503" y="953106"/>
                </a:lnTo>
                <a:lnTo>
                  <a:pt x="0" y="953106"/>
                </a:lnTo>
                <a:lnTo>
                  <a:pt x="0" y="0"/>
                </a:lnTo>
                <a:close/>
              </a:path>
            </a:pathLst>
          </a:custGeom>
          <a:blipFill rotWithShape="1">
            <a:blip r:embed="rId8">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21"/>
          <p:cNvSpPr/>
          <p:nvPr/>
        </p:nvSpPr>
        <p:spPr>
          <a:xfrm>
            <a:off x="10945868" y="1401982"/>
            <a:ext cx="7628044" cy="7827284"/>
          </a:xfrm>
          <a:custGeom>
            <a:rect b="b" l="l" r="r" t="t"/>
            <a:pathLst>
              <a:path extrusionOk="0" h="7827284" w="7628044">
                <a:moveTo>
                  <a:pt x="0" y="0"/>
                </a:moveTo>
                <a:lnTo>
                  <a:pt x="7628044" y="0"/>
                </a:lnTo>
                <a:lnTo>
                  <a:pt x="7628044" y="7827284"/>
                </a:lnTo>
                <a:lnTo>
                  <a:pt x="0" y="7827284"/>
                </a:lnTo>
                <a:lnTo>
                  <a:pt x="0" y="0"/>
                </a:lnTo>
                <a:close/>
              </a:path>
            </a:pathLst>
          </a:custGeom>
          <a:blipFill rotWithShape="1">
            <a:blip r:embed="rId9">
              <a:alphaModFix amt="1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21"/>
          <p:cNvSpPr/>
          <p:nvPr/>
        </p:nvSpPr>
        <p:spPr>
          <a:xfrm>
            <a:off x="11317940" y="3008733"/>
            <a:ext cx="7016235" cy="4633777"/>
          </a:xfrm>
          <a:custGeom>
            <a:rect b="b" l="l" r="r" t="t"/>
            <a:pathLst>
              <a:path extrusionOk="0" h="1423059" w="2737428">
                <a:moveTo>
                  <a:pt x="16353" y="0"/>
                </a:moveTo>
                <a:lnTo>
                  <a:pt x="2721075" y="0"/>
                </a:lnTo>
                <a:cubicBezTo>
                  <a:pt x="2730106" y="0"/>
                  <a:pt x="2737428" y="7321"/>
                  <a:pt x="2737428" y="16353"/>
                </a:cubicBezTo>
                <a:lnTo>
                  <a:pt x="2737428" y="1406707"/>
                </a:lnTo>
                <a:cubicBezTo>
                  <a:pt x="2737428" y="1415738"/>
                  <a:pt x="2730106" y="1423059"/>
                  <a:pt x="2721075" y="1423059"/>
                </a:cubicBezTo>
                <a:lnTo>
                  <a:pt x="16353" y="1423059"/>
                </a:lnTo>
                <a:cubicBezTo>
                  <a:pt x="7321" y="1423059"/>
                  <a:pt x="0" y="1415738"/>
                  <a:pt x="0" y="1406707"/>
                </a:cubicBezTo>
                <a:lnTo>
                  <a:pt x="0" y="16353"/>
                </a:lnTo>
                <a:cubicBezTo>
                  <a:pt x="0" y="7321"/>
                  <a:pt x="7321" y="0"/>
                  <a:pt x="16353" y="0"/>
                </a:cubicBezTo>
                <a:close/>
              </a:path>
            </a:pathLst>
          </a:custGeom>
          <a:solidFill>
            <a:srgbClr val="FFFFFF"/>
          </a:solidFill>
          <a:ln cap="sq" cmpd="sng" w="66675">
            <a:solidFill>
              <a:srgbClr val="2CC2D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21"/>
          <p:cNvSpPr txBox="1"/>
          <p:nvPr/>
        </p:nvSpPr>
        <p:spPr>
          <a:xfrm>
            <a:off x="11317940" y="2942840"/>
            <a:ext cx="9468652" cy="4988198"/>
          </a:xfrm>
          <a:prstGeom prst="rect">
            <a:avLst/>
          </a:prstGeom>
          <a:noFill/>
          <a:ln>
            <a:noFill/>
          </a:ln>
        </p:spPr>
        <p:txBody>
          <a:bodyPr anchorCtr="0" anchor="ctr" bIns="50700" lIns="50700" spcFirstLastPara="1" rIns="50700" wrap="square" tIns="50700">
            <a:noAutofit/>
          </a:bodyPr>
          <a:lstStyle/>
          <a:p>
            <a:pPr indent="0" lvl="0" marL="0" marR="0" rtl="0" algn="ctr">
              <a:lnSpc>
                <a:spcPct val="16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21"/>
          <p:cNvSpPr/>
          <p:nvPr/>
        </p:nvSpPr>
        <p:spPr>
          <a:xfrm>
            <a:off x="852685" y="4394904"/>
            <a:ext cx="370053" cy="371912"/>
          </a:xfrm>
          <a:custGeom>
            <a:rect b="b" l="l" r="r" t="t"/>
            <a:pathLst>
              <a:path extrusionOk="0" h="371912" w="370053">
                <a:moveTo>
                  <a:pt x="0" y="0"/>
                </a:moveTo>
                <a:lnTo>
                  <a:pt x="370053" y="0"/>
                </a:lnTo>
                <a:lnTo>
                  <a:pt x="370053" y="371913"/>
                </a:lnTo>
                <a:lnTo>
                  <a:pt x="0" y="37191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21"/>
          <p:cNvSpPr/>
          <p:nvPr/>
        </p:nvSpPr>
        <p:spPr>
          <a:xfrm>
            <a:off x="852685" y="4970043"/>
            <a:ext cx="370053" cy="371912"/>
          </a:xfrm>
          <a:custGeom>
            <a:rect b="b" l="l" r="r" t="t"/>
            <a:pathLst>
              <a:path extrusionOk="0" h="371912" w="370053">
                <a:moveTo>
                  <a:pt x="0" y="0"/>
                </a:moveTo>
                <a:lnTo>
                  <a:pt x="370053" y="0"/>
                </a:lnTo>
                <a:lnTo>
                  <a:pt x="370053" y="371912"/>
                </a:lnTo>
                <a:lnTo>
                  <a:pt x="0" y="37191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21"/>
          <p:cNvSpPr/>
          <p:nvPr/>
        </p:nvSpPr>
        <p:spPr>
          <a:xfrm>
            <a:off x="852685" y="5545182"/>
            <a:ext cx="370053" cy="371912"/>
          </a:xfrm>
          <a:custGeom>
            <a:rect b="b" l="l" r="r" t="t"/>
            <a:pathLst>
              <a:path extrusionOk="0" h="371912" w="370053">
                <a:moveTo>
                  <a:pt x="0" y="0"/>
                </a:moveTo>
                <a:lnTo>
                  <a:pt x="370053" y="0"/>
                </a:lnTo>
                <a:lnTo>
                  <a:pt x="370053" y="371912"/>
                </a:lnTo>
                <a:lnTo>
                  <a:pt x="0" y="37191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21"/>
          <p:cNvSpPr/>
          <p:nvPr/>
        </p:nvSpPr>
        <p:spPr>
          <a:xfrm>
            <a:off x="852685" y="6120320"/>
            <a:ext cx="370053" cy="371912"/>
          </a:xfrm>
          <a:custGeom>
            <a:rect b="b" l="l" r="r" t="t"/>
            <a:pathLst>
              <a:path extrusionOk="0" h="371912" w="370053">
                <a:moveTo>
                  <a:pt x="0" y="0"/>
                </a:moveTo>
                <a:lnTo>
                  <a:pt x="370053" y="0"/>
                </a:lnTo>
                <a:lnTo>
                  <a:pt x="370053" y="371913"/>
                </a:lnTo>
                <a:lnTo>
                  <a:pt x="0" y="37191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21"/>
          <p:cNvSpPr/>
          <p:nvPr/>
        </p:nvSpPr>
        <p:spPr>
          <a:xfrm>
            <a:off x="852685" y="6695459"/>
            <a:ext cx="370053" cy="371912"/>
          </a:xfrm>
          <a:custGeom>
            <a:rect b="b" l="l" r="r" t="t"/>
            <a:pathLst>
              <a:path extrusionOk="0" h="371912" w="370053">
                <a:moveTo>
                  <a:pt x="0" y="0"/>
                </a:moveTo>
                <a:lnTo>
                  <a:pt x="370053" y="0"/>
                </a:lnTo>
                <a:lnTo>
                  <a:pt x="370053" y="371912"/>
                </a:lnTo>
                <a:lnTo>
                  <a:pt x="0" y="37191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10" name="Google Shape;310;p21"/>
          <p:cNvGrpSpPr/>
          <p:nvPr/>
        </p:nvGrpSpPr>
        <p:grpSpPr>
          <a:xfrm>
            <a:off x="5799479" y="507176"/>
            <a:ext cx="6689043" cy="1564922"/>
            <a:chOff x="0" y="-9525"/>
            <a:chExt cx="1045356" cy="244564"/>
          </a:xfrm>
        </p:grpSpPr>
        <p:sp>
          <p:nvSpPr>
            <p:cNvPr id="311" name="Google Shape;311;p21"/>
            <p:cNvSpPr/>
            <p:nvPr/>
          </p:nvSpPr>
          <p:spPr>
            <a:xfrm>
              <a:off x="0" y="0"/>
              <a:ext cx="1045356" cy="235039"/>
            </a:xfrm>
            <a:custGeom>
              <a:rect b="b" l="l" r="r" t="t"/>
              <a:pathLst>
                <a:path extrusionOk="0" h="235039" w="1045356">
                  <a:moveTo>
                    <a:pt x="59028" y="0"/>
                  </a:moveTo>
                  <a:lnTo>
                    <a:pt x="986328" y="0"/>
                  </a:lnTo>
                  <a:cubicBezTo>
                    <a:pt x="1018928" y="0"/>
                    <a:pt x="1045356" y="26428"/>
                    <a:pt x="1045356" y="59028"/>
                  </a:cubicBezTo>
                  <a:lnTo>
                    <a:pt x="1045356" y="176011"/>
                  </a:lnTo>
                  <a:cubicBezTo>
                    <a:pt x="1045356" y="208612"/>
                    <a:pt x="1018928" y="235039"/>
                    <a:pt x="986328" y="235039"/>
                  </a:cubicBezTo>
                  <a:lnTo>
                    <a:pt x="59028" y="235039"/>
                  </a:lnTo>
                  <a:cubicBezTo>
                    <a:pt x="26428" y="235039"/>
                    <a:pt x="0" y="208612"/>
                    <a:pt x="0" y="176011"/>
                  </a:cubicBezTo>
                  <a:lnTo>
                    <a:pt x="0" y="59028"/>
                  </a:lnTo>
                  <a:cubicBezTo>
                    <a:pt x="0" y="26428"/>
                    <a:pt x="26428" y="0"/>
                    <a:pt x="59028" y="0"/>
                  </a:cubicBezTo>
                  <a:close/>
                </a:path>
              </a:pathLst>
            </a:custGeom>
            <a:solidFill>
              <a:srgbClr val="000000"/>
            </a:solidFill>
            <a:ln cap="rnd" cmpd="sng" w="19050">
              <a:solidFill>
                <a:srgbClr val="7393B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21"/>
            <p:cNvSpPr txBox="1"/>
            <p:nvPr/>
          </p:nvSpPr>
          <p:spPr>
            <a:xfrm>
              <a:off x="0" y="-9525"/>
              <a:ext cx="1045356" cy="244564"/>
            </a:xfrm>
            <a:prstGeom prst="rect">
              <a:avLst/>
            </a:prstGeom>
            <a:noFill/>
            <a:ln>
              <a:noFill/>
            </a:ln>
          </p:spPr>
          <p:txBody>
            <a:bodyPr anchorCtr="0" anchor="ctr" bIns="53025" lIns="53025" spcFirstLastPara="1" rIns="53025" wrap="square" tIns="53025">
              <a:noAutofit/>
            </a:bodyPr>
            <a:lstStyle/>
            <a:p>
              <a:pPr indent="0" lvl="0" marL="0" marR="0" rtl="0" algn="ctr">
                <a:lnSpc>
                  <a:spcPct val="160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3" name="Google Shape;313;p21"/>
          <p:cNvSpPr/>
          <p:nvPr/>
        </p:nvSpPr>
        <p:spPr>
          <a:xfrm>
            <a:off x="6350677" y="103218"/>
            <a:ext cx="5586647" cy="977664"/>
          </a:xfrm>
          <a:custGeom>
            <a:rect b="b" l="l" r="r" t="t"/>
            <a:pathLst>
              <a:path extrusionOk="0" h="1303551" w="7448862">
                <a:moveTo>
                  <a:pt x="0" y="0"/>
                </a:moveTo>
                <a:lnTo>
                  <a:pt x="7448862" y="0"/>
                </a:lnTo>
                <a:lnTo>
                  <a:pt x="7448862" y="1303551"/>
                </a:lnTo>
                <a:lnTo>
                  <a:pt x="0" y="130355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21"/>
          <p:cNvSpPr/>
          <p:nvPr/>
        </p:nvSpPr>
        <p:spPr>
          <a:xfrm>
            <a:off x="6350677" y="1583266"/>
            <a:ext cx="5586647" cy="977664"/>
          </a:xfrm>
          <a:custGeom>
            <a:rect b="b" l="l" r="r" t="t"/>
            <a:pathLst>
              <a:path extrusionOk="0" h="1303551" w="7448862">
                <a:moveTo>
                  <a:pt x="0" y="0"/>
                </a:moveTo>
                <a:lnTo>
                  <a:pt x="7448862" y="0"/>
                </a:lnTo>
                <a:lnTo>
                  <a:pt x="7448862" y="1303550"/>
                </a:lnTo>
                <a:lnTo>
                  <a:pt x="0" y="1303550"/>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21"/>
          <p:cNvSpPr/>
          <p:nvPr/>
        </p:nvSpPr>
        <p:spPr>
          <a:xfrm>
            <a:off x="7523107" y="746221"/>
            <a:ext cx="3241787" cy="532055"/>
          </a:xfrm>
          <a:custGeom>
            <a:rect b="b" l="l" r="r" t="t"/>
            <a:pathLst>
              <a:path extrusionOk="0" h="709407" w="4322382">
                <a:moveTo>
                  <a:pt x="0" y="0"/>
                </a:moveTo>
                <a:lnTo>
                  <a:pt x="4322382" y="0"/>
                </a:lnTo>
                <a:lnTo>
                  <a:pt x="4322382" y="709407"/>
                </a:lnTo>
                <a:lnTo>
                  <a:pt x="0" y="709407"/>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21"/>
          <p:cNvSpPr/>
          <p:nvPr/>
        </p:nvSpPr>
        <p:spPr>
          <a:xfrm>
            <a:off x="11352688" y="3390900"/>
            <a:ext cx="6967247" cy="702431"/>
          </a:xfrm>
          <a:custGeom>
            <a:rect b="b" l="l" r="r" t="t"/>
            <a:pathLst>
              <a:path extrusionOk="0" h="120531" w="1842956">
                <a:moveTo>
                  <a:pt x="0" y="0"/>
                </a:moveTo>
                <a:lnTo>
                  <a:pt x="1842956" y="0"/>
                </a:lnTo>
                <a:lnTo>
                  <a:pt x="1842956" y="120531"/>
                </a:lnTo>
                <a:lnTo>
                  <a:pt x="0" y="120531"/>
                </a:lnTo>
                <a:close/>
              </a:path>
            </a:pathLst>
          </a:custGeom>
          <a:gradFill>
            <a:gsLst>
              <a:gs pos="0">
                <a:srgbClr val="242121"/>
              </a:gs>
              <a:gs pos="50000">
                <a:srgbClr val="067194"/>
              </a:gs>
              <a:gs pos="100000">
                <a:srgbClr val="0000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21"/>
          <p:cNvSpPr txBox="1"/>
          <p:nvPr/>
        </p:nvSpPr>
        <p:spPr>
          <a:xfrm>
            <a:off x="11404806" y="3258363"/>
            <a:ext cx="6915129" cy="702431"/>
          </a:xfrm>
          <a:prstGeom prst="rect">
            <a:avLst/>
          </a:prstGeom>
          <a:noFill/>
          <a:ln>
            <a:noFill/>
          </a:ln>
        </p:spPr>
        <p:txBody>
          <a:bodyPr anchorCtr="0" anchor="ctr" bIns="50800" lIns="50800" spcFirstLastPara="1" rIns="50800" wrap="square" tIns="50800">
            <a:noAutofit/>
          </a:bodyPr>
          <a:lstStyle/>
          <a:p>
            <a:pPr indent="0" lvl="0" marL="0" marR="0" rtl="0" algn="ctr">
              <a:lnSpc>
                <a:spcPct val="183111"/>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21"/>
          <p:cNvSpPr/>
          <p:nvPr/>
        </p:nvSpPr>
        <p:spPr>
          <a:xfrm>
            <a:off x="852685" y="7270598"/>
            <a:ext cx="370053" cy="371912"/>
          </a:xfrm>
          <a:custGeom>
            <a:rect b="b" l="l" r="r" t="t"/>
            <a:pathLst>
              <a:path extrusionOk="0" h="371912" w="370053">
                <a:moveTo>
                  <a:pt x="0" y="0"/>
                </a:moveTo>
                <a:lnTo>
                  <a:pt x="370053" y="0"/>
                </a:lnTo>
                <a:lnTo>
                  <a:pt x="370053" y="371912"/>
                </a:lnTo>
                <a:lnTo>
                  <a:pt x="0" y="37191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21"/>
          <p:cNvSpPr/>
          <p:nvPr/>
        </p:nvSpPr>
        <p:spPr>
          <a:xfrm>
            <a:off x="852685" y="7845736"/>
            <a:ext cx="370053" cy="371912"/>
          </a:xfrm>
          <a:custGeom>
            <a:rect b="b" l="l" r="r" t="t"/>
            <a:pathLst>
              <a:path extrusionOk="0" h="371912" w="370053">
                <a:moveTo>
                  <a:pt x="0" y="0"/>
                </a:moveTo>
                <a:lnTo>
                  <a:pt x="370053" y="0"/>
                </a:lnTo>
                <a:lnTo>
                  <a:pt x="370053" y="371912"/>
                </a:lnTo>
                <a:lnTo>
                  <a:pt x="0" y="37191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21"/>
          <p:cNvSpPr txBox="1"/>
          <p:nvPr/>
        </p:nvSpPr>
        <p:spPr>
          <a:xfrm>
            <a:off x="1420303" y="4328229"/>
            <a:ext cx="8950213" cy="416443"/>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54">
                <a:solidFill>
                  <a:srgbClr val="FFFFFF"/>
                </a:solidFill>
                <a:latin typeface="Poppins"/>
                <a:ea typeface="Poppins"/>
                <a:cs typeface="Poppins"/>
                <a:sym typeface="Poppins"/>
              </a:rPr>
              <a:t>Turn ChatGPT Into Your Personalized Business Assistant</a:t>
            </a:r>
            <a:endParaRPr/>
          </a:p>
        </p:txBody>
      </p:sp>
      <p:sp>
        <p:nvSpPr>
          <p:cNvPr id="321" name="Google Shape;321;p21"/>
          <p:cNvSpPr txBox="1"/>
          <p:nvPr/>
        </p:nvSpPr>
        <p:spPr>
          <a:xfrm>
            <a:off x="662782" y="2864986"/>
            <a:ext cx="10465255" cy="1135514"/>
          </a:xfrm>
          <a:prstGeom prst="rect">
            <a:avLst/>
          </a:prstGeom>
          <a:noFill/>
          <a:ln>
            <a:noFill/>
          </a:ln>
        </p:spPr>
        <p:txBody>
          <a:bodyPr anchorCtr="0" anchor="t" bIns="0" lIns="0" spcFirstLastPara="1" rIns="0" wrap="square" tIns="0">
            <a:spAutoFit/>
          </a:bodyPr>
          <a:lstStyle/>
          <a:p>
            <a:pPr indent="0" lvl="0" marL="0" marR="0" rtl="0" algn="l">
              <a:lnSpc>
                <a:spcPct val="110028"/>
              </a:lnSpc>
              <a:spcBef>
                <a:spcPts val="0"/>
              </a:spcBef>
              <a:spcAft>
                <a:spcPts val="0"/>
              </a:spcAft>
              <a:buNone/>
            </a:pPr>
            <a:r>
              <a:rPr b="1" i="1" lang="en-US" sz="3909">
                <a:solidFill>
                  <a:schemeClr val="lt1"/>
                </a:solidFill>
                <a:latin typeface="Poppins"/>
                <a:ea typeface="Poppins"/>
                <a:cs typeface="Poppins"/>
                <a:sym typeface="Poppins"/>
              </a:rPr>
              <a:t>Leverage AI to Transf</a:t>
            </a:r>
            <a:r>
              <a:rPr b="1" i="1" lang="en-US" sz="3909" u="none" strike="noStrike">
                <a:solidFill>
                  <a:schemeClr val="lt1"/>
                </a:solidFill>
                <a:latin typeface="Poppins"/>
                <a:ea typeface="Poppins"/>
                <a:cs typeface="Poppins"/>
                <a:sym typeface="Poppins"/>
              </a:rPr>
              <a:t>orm the Way You Work and Elevate Your Productivity</a:t>
            </a:r>
            <a:endParaRPr/>
          </a:p>
        </p:txBody>
      </p:sp>
      <p:sp>
        <p:nvSpPr>
          <p:cNvPr id="322" name="Google Shape;322;p21"/>
          <p:cNvSpPr txBox="1"/>
          <p:nvPr/>
        </p:nvSpPr>
        <p:spPr>
          <a:xfrm>
            <a:off x="1420303" y="4908353"/>
            <a:ext cx="8443598" cy="416443"/>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54">
                <a:solidFill>
                  <a:srgbClr val="FFFFFF"/>
                </a:solidFill>
                <a:latin typeface="Poppins"/>
                <a:ea typeface="Poppins"/>
                <a:cs typeface="Poppins"/>
                <a:sym typeface="Poppins"/>
              </a:rPr>
              <a:t>Build And Train Your Own Custom GPT</a:t>
            </a:r>
            <a:endParaRPr/>
          </a:p>
        </p:txBody>
      </p:sp>
      <p:sp>
        <p:nvSpPr>
          <p:cNvPr id="323" name="Google Shape;323;p21"/>
          <p:cNvSpPr txBox="1"/>
          <p:nvPr/>
        </p:nvSpPr>
        <p:spPr>
          <a:xfrm>
            <a:off x="1420303" y="5488476"/>
            <a:ext cx="8950213" cy="416443"/>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54">
                <a:solidFill>
                  <a:srgbClr val="FFFFFF"/>
                </a:solidFill>
                <a:latin typeface="Poppins"/>
                <a:ea typeface="Poppins"/>
                <a:cs typeface="Poppins"/>
                <a:sym typeface="Poppins"/>
              </a:rPr>
              <a:t>Leverage AI To Convert Rate Shoppers Into Loyal Clients</a:t>
            </a:r>
            <a:endParaRPr/>
          </a:p>
        </p:txBody>
      </p:sp>
      <p:sp>
        <p:nvSpPr>
          <p:cNvPr id="324" name="Google Shape;324;p21"/>
          <p:cNvSpPr txBox="1"/>
          <p:nvPr/>
        </p:nvSpPr>
        <p:spPr>
          <a:xfrm>
            <a:off x="1420303" y="6068599"/>
            <a:ext cx="8950213" cy="416443"/>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54">
                <a:solidFill>
                  <a:srgbClr val="FFFFFF"/>
                </a:solidFill>
                <a:latin typeface="Poppins"/>
                <a:ea typeface="Poppins"/>
                <a:cs typeface="Poppins"/>
                <a:sym typeface="Poppins"/>
              </a:rPr>
              <a:t>Build Marketing Funnels That Work While You Sleep</a:t>
            </a:r>
            <a:endParaRPr/>
          </a:p>
        </p:txBody>
      </p:sp>
      <p:sp>
        <p:nvSpPr>
          <p:cNvPr id="325" name="Google Shape;325;p21"/>
          <p:cNvSpPr txBox="1"/>
          <p:nvPr/>
        </p:nvSpPr>
        <p:spPr>
          <a:xfrm>
            <a:off x="11710690" y="3543300"/>
            <a:ext cx="6134422"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1" lang="en-US" sz="2800">
                <a:solidFill>
                  <a:schemeClr val="lt1"/>
                </a:solidFill>
                <a:latin typeface="Poppins"/>
                <a:ea typeface="Poppins"/>
                <a:cs typeface="Poppins"/>
                <a:sym typeface="Poppins"/>
              </a:rPr>
              <a:t>JUST LAUNCHED</a:t>
            </a:r>
            <a:endParaRPr/>
          </a:p>
        </p:txBody>
      </p:sp>
      <p:sp>
        <p:nvSpPr>
          <p:cNvPr id="326" name="Google Shape;326;p21"/>
          <p:cNvSpPr txBox="1"/>
          <p:nvPr/>
        </p:nvSpPr>
        <p:spPr>
          <a:xfrm>
            <a:off x="1420303" y="6648722"/>
            <a:ext cx="8950213" cy="416443"/>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54">
                <a:solidFill>
                  <a:srgbClr val="FFFFFF"/>
                </a:solidFill>
                <a:latin typeface="Poppins"/>
                <a:ea typeface="Poppins"/>
                <a:cs typeface="Poppins"/>
                <a:sym typeface="Poppins"/>
              </a:rPr>
              <a:t>Implementation And Live Q&amp;A: Level Up Your Execution</a:t>
            </a:r>
            <a:endParaRPr/>
          </a:p>
        </p:txBody>
      </p:sp>
      <p:sp>
        <p:nvSpPr>
          <p:cNvPr id="327" name="Google Shape;327;p21"/>
          <p:cNvSpPr txBox="1"/>
          <p:nvPr/>
        </p:nvSpPr>
        <p:spPr>
          <a:xfrm>
            <a:off x="11353799" y="5786313"/>
            <a:ext cx="6915129" cy="437171"/>
          </a:xfrm>
          <a:prstGeom prst="rect">
            <a:avLst/>
          </a:prstGeom>
          <a:noFill/>
          <a:ln>
            <a:noFill/>
          </a:ln>
        </p:spPr>
        <p:txBody>
          <a:bodyPr anchorCtr="0" anchor="t" bIns="0" lIns="0" spcFirstLastPara="1" rIns="0" wrap="square" tIns="0">
            <a:spAutoFit/>
          </a:bodyPr>
          <a:lstStyle/>
          <a:p>
            <a:pPr indent="0" lvl="0" marL="0" marR="0" rtl="0" algn="ctr">
              <a:lnSpc>
                <a:spcPct val="125321"/>
              </a:lnSpc>
              <a:spcBef>
                <a:spcPts val="0"/>
              </a:spcBef>
              <a:spcAft>
                <a:spcPts val="0"/>
              </a:spcAft>
              <a:buNone/>
            </a:pPr>
            <a:r>
              <a:rPr lang="en-US" sz="2800">
                <a:solidFill>
                  <a:srgbClr val="000000"/>
                </a:solidFill>
                <a:latin typeface="Poppins"/>
                <a:ea typeface="Poppins"/>
                <a:cs typeface="Poppins"/>
                <a:sym typeface="Poppins"/>
              </a:rPr>
              <a:t>AI Sales and Scripting Coach</a:t>
            </a:r>
            <a:endParaRPr/>
          </a:p>
        </p:txBody>
      </p:sp>
      <p:sp>
        <p:nvSpPr>
          <p:cNvPr id="328" name="Google Shape;328;p21"/>
          <p:cNvSpPr txBox="1"/>
          <p:nvPr/>
        </p:nvSpPr>
        <p:spPr>
          <a:xfrm>
            <a:off x="11368491" y="6583219"/>
            <a:ext cx="6915129" cy="389081"/>
          </a:xfrm>
          <a:prstGeom prst="rect">
            <a:avLst/>
          </a:prstGeom>
          <a:noFill/>
          <a:ln>
            <a:noFill/>
          </a:ln>
        </p:spPr>
        <p:txBody>
          <a:bodyPr anchorCtr="0" anchor="t" bIns="0" lIns="0" spcFirstLastPara="1" rIns="0" wrap="square" tIns="0">
            <a:spAutoFit/>
          </a:bodyPr>
          <a:lstStyle/>
          <a:p>
            <a:pPr indent="0" lvl="0" marL="0" marR="0" rtl="0" algn="ctr">
              <a:lnSpc>
                <a:spcPct val="107392"/>
              </a:lnSpc>
              <a:spcBef>
                <a:spcPts val="0"/>
              </a:spcBef>
              <a:spcAft>
                <a:spcPts val="0"/>
              </a:spcAft>
              <a:buNone/>
            </a:pPr>
            <a:r>
              <a:rPr lang="en-US" sz="2800">
                <a:solidFill>
                  <a:srgbClr val="000000"/>
                </a:solidFill>
                <a:latin typeface="Poppins"/>
                <a:ea typeface="Poppins"/>
                <a:cs typeface="Poppins"/>
                <a:sym typeface="Poppins"/>
              </a:rPr>
              <a:t>AI Health, Mindset &amp; Vitality Coach</a:t>
            </a:r>
            <a:endParaRPr/>
          </a:p>
        </p:txBody>
      </p:sp>
      <p:sp>
        <p:nvSpPr>
          <p:cNvPr id="329" name="Google Shape;329;p21"/>
          <p:cNvSpPr txBox="1"/>
          <p:nvPr/>
        </p:nvSpPr>
        <p:spPr>
          <a:xfrm>
            <a:off x="1420303" y="7228845"/>
            <a:ext cx="8950213" cy="416443"/>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54">
                <a:solidFill>
                  <a:srgbClr val="FFFFFF"/>
                </a:solidFill>
                <a:latin typeface="Poppins"/>
                <a:ea typeface="Poppins"/>
                <a:cs typeface="Poppins"/>
                <a:sym typeface="Poppins"/>
              </a:rPr>
              <a:t>AI Video Production: Create Authentic Content In Minutes</a:t>
            </a:r>
            <a:endParaRPr/>
          </a:p>
        </p:txBody>
      </p:sp>
      <p:sp>
        <p:nvSpPr>
          <p:cNvPr id="330" name="Google Shape;330;p21"/>
          <p:cNvSpPr txBox="1"/>
          <p:nvPr/>
        </p:nvSpPr>
        <p:spPr>
          <a:xfrm>
            <a:off x="1420303" y="7808968"/>
            <a:ext cx="8950213" cy="416443"/>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54">
                <a:solidFill>
                  <a:srgbClr val="FFFFFF"/>
                </a:solidFill>
                <a:latin typeface="Poppins"/>
                <a:ea typeface="Poppins"/>
                <a:cs typeface="Poppins"/>
                <a:sym typeface="Poppins"/>
              </a:rPr>
              <a:t>The Atlas AI Business Planning Tool</a:t>
            </a:r>
            <a:endParaRPr/>
          </a:p>
        </p:txBody>
      </p:sp>
      <p:pic>
        <p:nvPicPr>
          <p:cNvPr id="331" name="Google Shape;331;p21"/>
          <p:cNvPicPr preferRelativeResize="0"/>
          <p:nvPr/>
        </p:nvPicPr>
        <p:blipFill rotWithShape="1">
          <a:blip r:embed="rId13">
            <a:alphaModFix/>
          </a:blip>
          <a:srcRect b="0" l="0" r="0" t="0"/>
          <a:stretch/>
        </p:blipFill>
        <p:spPr>
          <a:xfrm>
            <a:off x="11352688" y="4578742"/>
            <a:ext cx="6946737" cy="629002"/>
          </a:xfrm>
          <a:prstGeom prst="rect">
            <a:avLst/>
          </a:prstGeom>
          <a:noFill/>
          <a:ln>
            <a:noFill/>
          </a:ln>
        </p:spPr>
      </p:pic>
      <p:pic>
        <p:nvPicPr>
          <p:cNvPr descr="A blue letters on a black background&#10;&#10;AI-generated content may be incorrect." id="332" name="Google Shape;332;p21"/>
          <p:cNvPicPr preferRelativeResize="0"/>
          <p:nvPr/>
        </p:nvPicPr>
        <p:blipFill rotWithShape="1">
          <a:blip r:embed="rId14">
            <a:alphaModFix/>
          </a:blip>
          <a:srcRect b="0" l="0" r="0" t="0"/>
          <a:stretch/>
        </p:blipFill>
        <p:spPr>
          <a:xfrm>
            <a:off x="6305175" y="1135463"/>
            <a:ext cx="5830049" cy="91440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1629"/>
        </a:solidFill>
      </p:bgPr>
    </p:bg>
    <p:spTree>
      <p:nvGrpSpPr>
        <p:cNvPr id="340" name="Shape 340"/>
        <p:cNvGrpSpPr/>
        <p:nvPr/>
      </p:nvGrpSpPr>
      <p:grpSpPr>
        <a:xfrm>
          <a:off x="0" y="0"/>
          <a:ext cx="0" cy="0"/>
          <a:chOff x="0" y="0"/>
          <a:chExt cx="0" cy="0"/>
        </a:xfrm>
      </p:grpSpPr>
      <p:sp>
        <p:nvSpPr>
          <p:cNvPr id="341" name="Google Shape;341;p22"/>
          <p:cNvSpPr/>
          <p:nvPr/>
        </p:nvSpPr>
        <p:spPr>
          <a:xfrm>
            <a:off x="0" y="0"/>
            <a:ext cx="18307050" cy="12197072"/>
          </a:xfrm>
          <a:custGeom>
            <a:rect b="b" l="l" r="r" t="t"/>
            <a:pathLst>
              <a:path extrusionOk="0" h="12197072" w="18307050">
                <a:moveTo>
                  <a:pt x="0" y="0"/>
                </a:moveTo>
                <a:lnTo>
                  <a:pt x="18307050" y="0"/>
                </a:lnTo>
                <a:lnTo>
                  <a:pt x="18307050" y="12197072"/>
                </a:lnTo>
                <a:lnTo>
                  <a:pt x="0" y="12197072"/>
                </a:lnTo>
                <a:lnTo>
                  <a:pt x="0" y="0"/>
                </a:lnTo>
                <a:close/>
              </a:path>
            </a:pathLst>
          </a:custGeom>
          <a:blipFill rotWithShape="1">
            <a:blip r:embed="rId3">
              <a:alphaModFix amt="8999"/>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42" name="Google Shape;342;p22"/>
          <p:cNvGrpSpPr/>
          <p:nvPr/>
        </p:nvGrpSpPr>
        <p:grpSpPr>
          <a:xfrm>
            <a:off x="0" y="9668821"/>
            <a:ext cx="18307053" cy="625734"/>
            <a:chOff x="0" y="-19050"/>
            <a:chExt cx="6560834" cy="224249"/>
          </a:xfrm>
        </p:grpSpPr>
        <p:sp>
          <p:nvSpPr>
            <p:cNvPr id="343" name="Google Shape;343;p22"/>
            <p:cNvSpPr/>
            <p:nvPr/>
          </p:nvSpPr>
          <p:spPr>
            <a:xfrm>
              <a:off x="0" y="0"/>
              <a:ext cx="6560834" cy="205199"/>
            </a:xfrm>
            <a:custGeom>
              <a:rect b="b" l="l" r="r" t="t"/>
              <a:pathLst>
                <a:path extrusionOk="0" h="205199" w="6560834">
                  <a:moveTo>
                    <a:pt x="0" y="0"/>
                  </a:moveTo>
                  <a:lnTo>
                    <a:pt x="6560834" y="0"/>
                  </a:lnTo>
                  <a:lnTo>
                    <a:pt x="6560834" y="205199"/>
                  </a:lnTo>
                  <a:lnTo>
                    <a:pt x="0" y="205199"/>
                  </a:lnTo>
                  <a:close/>
                </a:path>
              </a:pathLst>
            </a:custGeom>
            <a:gradFill>
              <a:gsLst>
                <a:gs pos="0">
                  <a:srgbClr val="B68E49"/>
                </a:gs>
                <a:gs pos="50000">
                  <a:srgbClr val="EBC76E"/>
                </a:gs>
                <a:gs pos="100000">
                  <a:srgbClr val="926F3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22"/>
            <p:cNvSpPr txBox="1"/>
            <p:nvPr/>
          </p:nvSpPr>
          <p:spPr>
            <a:xfrm>
              <a:off x="0" y="-19050"/>
              <a:ext cx="6560833" cy="22424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5" name="Google Shape;345;p22"/>
          <p:cNvSpPr txBox="1"/>
          <p:nvPr/>
        </p:nvSpPr>
        <p:spPr>
          <a:xfrm>
            <a:off x="1314450" y="452654"/>
            <a:ext cx="11075406" cy="1682127"/>
          </a:xfrm>
          <a:prstGeom prst="rect">
            <a:avLst/>
          </a:prstGeom>
          <a:noFill/>
          <a:ln>
            <a:noFill/>
          </a:ln>
        </p:spPr>
        <p:txBody>
          <a:bodyPr anchorCtr="0" anchor="t" bIns="0" lIns="0" spcFirstLastPara="1" rIns="0" wrap="square" tIns="0">
            <a:spAutoFit/>
          </a:bodyPr>
          <a:lstStyle/>
          <a:p>
            <a:pPr indent="0" lvl="0" marL="0" marR="0" rtl="0" algn="l">
              <a:lnSpc>
                <a:spcPct val="204014"/>
              </a:lnSpc>
              <a:spcBef>
                <a:spcPts val="0"/>
              </a:spcBef>
              <a:spcAft>
                <a:spcPts val="0"/>
              </a:spcAft>
              <a:buNone/>
            </a:pPr>
            <a:r>
              <a:rPr b="1" lang="en-US" sz="6999">
                <a:solidFill>
                  <a:srgbClr val="DFBD69"/>
                </a:solidFill>
                <a:latin typeface="Poppins"/>
                <a:ea typeface="Poppins"/>
                <a:cs typeface="Poppins"/>
                <a:sym typeface="Poppins"/>
              </a:rPr>
              <a:t>Median LO Production</a:t>
            </a:r>
            <a:endParaRPr/>
          </a:p>
        </p:txBody>
      </p:sp>
      <p:sp>
        <p:nvSpPr>
          <p:cNvPr id="346" name="Google Shape;346;p22"/>
          <p:cNvSpPr txBox="1"/>
          <p:nvPr/>
        </p:nvSpPr>
        <p:spPr>
          <a:xfrm>
            <a:off x="1314450" y="2212082"/>
            <a:ext cx="15465526" cy="100012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i="1" lang="en-US" sz="3199">
                <a:solidFill>
                  <a:srgbClr val="FFFFFF"/>
                </a:solidFill>
                <a:latin typeface="Poppins"/>
                <a:ea typeface="Poppins"/>
                <a:cs typeface="Poppins"/>
                <a:sym typeface="Poppins"/>
              </a:rPr>
              <a:t>Past 12 months, ending 10/15/2025</a:t>
            </a:r>
            <a:endParaRPr/>
          </a:p>
          <a:p>
            <a:pPr indent="0" lvl="0" marL="0" marR="0" rtl="0" algn="l">
              <a:lnSpc>
                <a:spcPct val="120006"/>
              </a:lnSpc>
              <a:spcBef>
                <a:spcPts val="0"/>
              </a:spcBef>
              <a:spcAft>
                <a:spcPts val="0"/>
              </a:spcAft>
              <a:buNone/>
            </a:pPr>
            <a:r>
              <a:rPr i="1" lang="en-US" sz="3199">
                <a:solidFill>
                  <a:srgbClr val="FFFFFF"/>
                </a:solidFill>
                <a:latin typeface="Poppins"/>
                <a:ea typeface="Poppins"/>
                <a:cs typeface="Poppins"/>
                <a:sym typeface="Poppins"/>
              </a:rPr>
              <a:t>Must have closed loan in last 90 days (161,000 LO population)</a:t>
            </a:r>
            <a:endParaRPr/>
          </a:p>
        </p:txBody>
      </p:sp>
      <p:sp>
        <p:nvSpPr>
          <p:cNvPr id="347" name="Google Shape;347;p22"/>
          <p:cNvSpPr txBox="1"/>
          <p:nvPr/>
        </p:nvSpPr>
        <p:spPr>
          <a:xfrm>
            <a:off x="1314450" y="4014718"/>
            <a:ext cx="3729562" cy="7048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lang="en-US" sz="4399">
                <a:solidFill>
                  <a:srgbClr val="FFFFFF"/>
                </a:solidFill>
                <a:latin typeface="Poppins"/>
                <a:ea typeface="Poppins"/>
                <a:cs typeface="Poppins"/>
                <a:sym typeface="Poppins"/>
              </a:rPr>
              <a:t>Overall</a:t>
            </a:r>
            <a:endParaRPr/>
          </a:p>
        </p:txBody>
      </p:sp>
      <p:sp>
        <p:nvSpPr>
          <p:cNvPr id="348" name="Google Shape;348;p22"/>
          <p:cNvSpPr txBox="1"/>
          <p:nvPr/>
        </p:nvSpPr>
        <p:spPr>
          <a:xfrm>
            <a:off x="1314450" y="5141124"/>
            <a:ext cx="6496931" cy="7048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lang="en-US" sz="4399">
                <a:solidFill>
                  <a:srgbClr val="FFFFFF"/>
                </a:solidFill>
                <a:latin typeface="Poppins"/>
                <a:ea typeface="Poppins"/>
                <a:cs typeface="Poppins"/>
                <a:sym typeface="Poppins"/>
              </a:rPr>
              <a:t>Loan Atlas Subscribers</a:t>
            </a:r>
            <a:endParaRPr/>
          </a:p>
        </p:txBody>
      </p:sp>
      <p:sp>
        <p:nvSpPr>
          <p:cNvPr id="349" name="Google Shape;349;p22"/>
          <p:cNvSpPr txBox="1"/>
          <p:nvPr/>
        </p:nvSpPr>
        <p:spPr>
          <a:xfrm>
            <a:off x="1314450" y="6267530"/>
            <a:ext cx="8338597" cy="7048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lang="en-US" sz="4399">
                <a:solidFill>
                  <a:srgbClr val="DFBD69"/>
                </a:solidFill>
                <a:latin typeface="Poppins"/>
                <a:ea typeface="Poppins"/>
                <a:cs typeface="Poppins"/>
                <a:sym typeface="Poppins"/>
              </a:rPr>
              <a:t>Difference vs Non-Loan Atlas</a:t>
            </a:r>
            <a:endParaRPr/>
          </a:p>
        </p:txBody>
      </p:sp>
      <p:sp>
        <p:nvSpPr>
          <p:cNvPr id="350" name="Google Shape;350;p22"/>
          <p:cNvSpPr txBox="1"/>
          <p:nvPr/>
        </p:nvSpPr>
        <p:spPr>
          <a:xfrm>
            <a:off x="1314450" y="7393936"/>
            <a:ext cx="5801467" cy="7048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lang="en-US" sz="4399">
                <a:solidFill>
                  <a:srgbClr val="A8DD64"/>
                </a:solidFill>
                <a:latin typeface="Poppins"/>
                <a:ea typeface="Poppins"/>
                <a:cs typeface="Poppins"/>
                <a:sym typeface="Poppins"/>
              </a:rPr>
              <a:t>Income Increase</a:t>
            </a:r>
            <a:endParaRPr/>
          </a:p>
        </p:txBody>
      </p:sp>
      <p:sp>
        <p:nvSpPr>
          <p:cNvPr id="351" name="Google Shape;351;p22"/>
          <p:cNvSpPr txBox="1"/>
          <p:nvPr/>
        </p:nvSpPr>
        <p:spPr>
          <a:xfrm>
            <a:off x="11029487" y="4014718"/>
            <a:ext cx="3729562" cy="7048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lang="en-US" sz="4399">
                <a:solidFill>
                  <a:srgbClr val="FFFFFF"/>
                </a:solidFill>
                <a:latin typeface="Poppins"/>
                <a:ea typeface="Poppins"/>
                <a:cs typeface="Poppins"/>
                <a:sym typeface="Poppins"/>
              </a:rPr>
              <a:t>$4.8M</a:t>
            </a:r>
            <a:endParaRPr/>
          </a:p>
        </p:txBody>
      </p:sp>
      <p:sp>
        <p:nvSpPr>
          <p:cNvPr id="352" name="Google Shape;352;p22"/>
          <p:cNvSpPr txBox="1"/>
          <p:nvPr/>
        </p:nvSpPr>
        <p:spPr>
          <a:xfrm>
            <a:off x="11029487" y="5141124"/>
            <a:ext cx="3729562" cy="7048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lang="en-US" sz="4399">
                <a:solidFill>
                  <a:srgbClr val="FFFFFF"/>
                </a:solidFill>
                <a:latin typeface="Poppins"/>
                <a:ea typeface="Poppins"/>
                <a:cs typeface="Poppins"/>
                <a:sym typeface="Poppins"/>
              </a:rPr>
              <a:t>$12.2M</a:t>
            </a:r>
            <a:endParaRPr/>
          </a:p>
        </p:txBody>
      </p:sp>
      <p:sp>
        <p:nvSpPr>
          <p:cNvPr id="353" name="Google Shape;353;p22"/>
          <p:cNvSpPr txBox="1"/>
          <p:nvPr/>
        </p:nvSpPr>
        <p:spPr>
          <a:xfrm>
            <a:off x="11029487" y="6267530"/>
            <a:ext cx="3729562" cy="7048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lang="en-US" sz="4399">
                <a:solidFill>
                  <a:srgbClr val="DFBD69"/>
                </a:solidFill>
                <a:latin typeface="Poppins"/>
                <a:ea typeface="Poppins"/>
                <a:cs typeface="Poppins"/>
                <a:sym typeface="Poppins"/>
              </a:rPr>
              <a:t>$7.4M</a:t>
            </a:r>
            <a:endParaRPr/>
          </a:p>
        </p:txBody>
      </p:sp>
      <p:sp>
        <p:nvSpPr>
          <p:cNvPr id="354" name="Google Shape;354;p22"/>
          <p:cNvSpPr txBox="1"/>
          <p:nvPr/>
        </p:nvSpPr>
        <p:spPr>
          <a:xfrm>
            <a:off x="11029487" y="7393936"/>
            <a:ext cx="3729562" cy="7048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lang="en-US" sz="4399">
                <a:solidFill>
                  <a:srgbClr val="A8DD64"/>
                </a:solidFill>
                <a:latin typeface="Poppins"/>
                <a:ea typeface="Poppins"/>
                <a:cs typeface="Poppins"/>
                <a:sym typeface="Poppins"/>
              </a:rPr>
              <a:t>$74,000</a:t>
            </a:r>
            <a:endParaRPr/>
          </a:p>
        </p:txBody>
      </p:sp>
      <p:sp>
        <p:nvSpPr>
          <p:cNvPr id="355" name="Google Shape;355;p22"/>
          <p:cNvSpPr txBox="1"/>
          <p:nvPr/>
        </p:nvSpPr>
        <p:spPr>
          <a:xfrm>
            <a:off x="1314450" y="8146411"/>
            <a:ext cx="9916299" cy="3810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i="1" lang="en-US" sz="2400">
                <a:solidFill>
                  <a:srgbClr val="A8DD64"/>
                </a:solidFill>
                <a:latin typeface="Poppins"/>
                <a:ea typeface="Poppins"/>
                <a:cs typeface="Poppins"/>
                <a:sym typeface="Poppins"/>
              </a:rPr>
              <a:t>Assuming 1% commission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3"/>
          <p:cNvSpPr/>
          <p:nvPr/>
        </p:nvSpPr>
        <p:spPr>
          <a:xfrm>
            <a:off x="0" y="9721977"/>
            <a:ext cx="18304763" cy="572548"/>
          </a:xfrm>
          <a:custGeom>
            <a:rect b="b" l="l" r="r" t="t"/>
            <a:pathLst>
              <a:path extrusionOk="0" h="763397" w="24406352">
                <a:moveTo>
                  <a:pt x="0" y="0"/>
                </a:moveTo>
                <a:lnTo>
                  <a:pt x="24406352" y="0"/>
                </a:lnTo>
                <a:lnTo>
                  <a:pt x="24406352" y="763397"/>
                </a:lnTo>
                <a:lnTo>
                  <a:pt x="0" y="763397"/>
                </a:lnTo>
                <a:close/>
              </a:path>
            </a:pathLst>
          </a:custGeom>
          <a:gradFill>
            <a:gsLst>
              <a:gs pos="0">
                <a:srgbClr val="B68E49"/>
              </a:gs>
              <a:gs pos="50000">
                <a:srgbClr val="EBC76E"/>
              </a:gs>
              <a:gs pos="100000">
                <a:srgbClr val="926F3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3"/>
          <p:cNvSpPr/>
          <p:nvPr/>
        </p:nvSpPr>
        <p:spPr>
          <a:xfrm>
            <a:off x="0" y="9721977"/>
            <a:ext cx="18307715" cy="572643"/>
          </a:xfrm>
          <a:custGeom>
            <a:rect b="b" l="l" r="r" t="t"/>
            <a:pathLst>
              <a:path extrusionOk="0" h="763524" w="24410288">
                <a:moveTo>
                  <a:pt x="0" y="0"/>
                </a:moveTo>
                <a:lnTo>
                  <a:pt x="24410288" y="0"/>
                </a:lnTo>
                <a:lnTo>
                  <a:pt x="24410288" y="763524"/>
                </a:lnTo>
                <a:lnTo>
                  <a:pt x="0" y="763524"/>
                </a:lnTo>
                <a:close/>
              </a:path>
            </a:pathLst>
          </a:custGeom>
          <a:gradFill>
            <a:gsLst>
              <a:gs pos="0">
                <a:srgbClr val="B68E49"/>
              </a:gs>
              <a:gs pos="50000">
                <a:srgbClr val="EBC76E"/>
              </a:gs>
              <a:gs pos="100000">
                <a:srgbClr val="926F3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66" name="Google Shape;366;p23"/>
          <p:cNvPicPr preferRelativeResize="0"/>
          <p:nvPr/>
        </p:nvPicPr>
        <p:blipFill rotWithShape="1">
          <a:blip r:embed="rId3">
            <a:alphaModFix/>
          </a:blip>
          <a:srcRect b="0" l="0" r="0" t="0"/>
          <a:stretch/>
        </p:blipFill>
        <p:spPr>
          <a:xfrm>
            <a:off x="1143" y="643"/>
            <a:ext cx="18285714" cy="102857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3"/>
          <p:cNvSpPr txBox="1"/>
          <p:nvPr/>
        </p:nvSpPr>
        <p:spPr>
          <a:xfrm>
            <a:off x="8284636" y="3695700"/>
            <a:ext cx="9002085" cy="377026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i="1" lang="en-US" sz="4800">
                <a:solidFill>
                  <a:srgbClr val="2B3F5D"/>
                </a:solidFill>
                <a:latin typeface="Poppins"/>
                <a:ea typeface="Poppins"/>
                <a:cs typeface="Poppins"/>
                <a:sym typeface="Poppins"/>
              </a:rPr>
              <a:t>“Quality is never an accident. </a:t>
            </a:r>
            <a:endParaRPr/>
          </a:p>
          <a:p>
            <a:pPr indent="0" lvl="0" marL="0" marR="0" rtl="0" algn="ctr">
              <a:spcBef>
                <a:spcPts val="600"/>
              </a:spcBef>
              <a:spcAft>
                <a:spcPts val="0"/>
              </a:spcAft>
              <a:buNone/>
            </a:pPr>
            <a:r>
              <a:rPr b="1" i="1" lang="en-US" sz="4800">
                <a:solidFill>
                  <a:srgbClr val="CDA759"/>
                </a:solidFill>
                <a:latin typeface="Poppins"/>
                <a:ea typeface="Poppins"/>
                <a:cs typeface="Poppins"/>
                <a:sym typeface="Poppins"/>
              </a:rPr>
              <a:t>It is always the result of intelligent effort.” </a:t>
            </a:r>
            <a:endParaRPr/>
          </a:p>
          <a:p>
            <a:pPr indent="0" lvl="0" marL="0" marR="0" rtl="0" algn="ctr">
              <a:spcBef>
                <a:spcPts val="0"/>
              </a:spcBef>
              <a:spcAft>
                <a:spcPts val="0"/>
              </a:spcAft>
              <a:buNone/>
            </a:pPr>
            <a:r>
              <a:t/>
            </a:r>
            <a:endParaRPr sz="4800">
              <a:solidFill>
                <a:srgbClr val="2B3F5D"/>
              </a:solidFill>
              <a:latin typeface="Poppins"/>
              <a:ea typeface="Poppins"/>
              <a:cs typeface="Poppins"/>
              <a:sym typeface="Poppins"/>
            </a:endParaRPr>
          </a:p>
          <a:p>
            <a:pPr indent="0" lvl="0" marL="0" marR="0" rtl="0" algn="ctr">
              <a:spcBef>
                <a:spcPts val="0"/>
              </a:spcBef>
              <a:spcAft>
                <a:spcPts val="0"/>
              </a:spcAft>
              <a:buNone/>
            </a:pPr>
            <a:r>
              <a:rPr lang="en-US" sz="4800">
                <a:solidFill>
                  <a:srgbClr val="2B3F5D"/>
                </a:solidFill>
                <a:latin typeface="Poppins"/>
                <a:ea typeface="Poppins"/>
                <a:cs typeface="Poppins"/>
                <a:sym typeface="Poppins"/>
              </a:rPr>
              <a:t>John Ruskin</a:t>
            </a:r>
            <a:endParaRPr/>
          </a:p>
        </p:txBody>
      </p:sp>
      <p:sp>
        <p:nvSpPr>
          <p:cNvPr id="122" name="Google Shape;122;p3"/>
          <p:cNvSpPr txBox="1"/>
          <p:nvPr/>
        </p:nvSpPr>
        <p:spPr>
          <a:xfrm>
            <a:off x="7299278" y="2019300"/>
            <a:ext cx="10972800" cy="896015"/>
          </a:xfrm>
          <a:prstGeom prst="rect">
            <a:avLst/>
          </a:prstGeom>
          <a:noFill/>
          <a:ln>
            <a:noFill/>
          </a:ln>
        </p:spPr>
        <p:txBody>
          <a:bodyPr anchorCtr="0" anchor="ctr" bIns="0" lIns="0" spcFirstLastPara="1" rIns="0" wrap="square" tIns="0">
            <a:spAutoFit/>
          </a:bodyPr>
          <a:lstStyle/>
          <a:p>
            <a:pPr indent="0" lvl="0" marL="0" marR="0" rtl="0" algn="ctr">
              <a:lnSpc>
                <a:spcPct val="135555"/>
              </a:lnSpc>
              <a:spcBef>
                <a:spcPts val="0"/>
              </a:spcBef>
              <a:spcAft>
                <a:spcPts val="0"/>
              </a:spcAft>
              <a:buNone/>
            </a:pPr>
            <a:r>
              <a:rPr b="1" lang="en-US" sz="5400">
                <a:solidFill>
                  <a:srgbClr val="2B3F5D"/>
                </a:solidFill>
                <a:latin typeface="Poppins"/>
                <a:ea typeface="Poppins"/>
                <a:cs typeface="Poppins"/>
                <a:sym typeface="Poppins"/>
              </a:rPr>
              <a:t>Evaluation Before Planning</a:t>
            </a:r>
            <a:endParaRPr/>
          </a:p>
        </p:txBody>
      </p:sp>
      <p:pic>
        <p:nvPicPr>
          <p:cNvPr descr="A person looking at a piece of paper&#10;&#10;AI-generated content may be incorrect." id="123" name="Google Shape;123;p3"/>
          <p:cNvPicPr preferRelativeResize="0"/>
          <p:nvPr/>
        </p:nvPicPr>
        <p:blipFill rotWithShape="1">
          <a:blip r:embed="rId3">
            <a:alphaModFix/>
          </a:blip>
          <a:srcRect b="0" l="21471" r="-17039" t="0"/>
          <a:stretch/>
        </p:blipFill>
        <p:spPr>
          <a:xfrm flipH="1">
            <a:off x="-1905000" y="0"/>
            <a:ext cx="9829800" cy="102857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4"/>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4"/>
          <p:cNvSpPr txBox="1"/>
          <p:nvPr/>
        </p:nvSpPr>
        <p:spPr>
          <a:xfrm>
            <a:off x="990600" y="2476500"/>
            <a:ext cx="13639800" cy="61555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000">
                <a:solidFill>
                  <a:srgbClr val="2B3F5D"/>
                </a:solidFill>
                <a:latin typeface="Poppins"/>
                <a:ea typeface="Poppins"/>
                <a:cs typeface="Poppins"/>
                <a:sym typeface="Poppins"/>
              </a:rPr>
              <a:t>The </a:t>
            </a:r>
            <a:r>
              <a:rPr b="1" lang="en-US" sz="4000">
                <a:solidFill>
                  <a:srgbClr val="CDA759"/>
                </a:solidFill>
                <a:latin typeface="Poppins"/>
                <a:ea typeface="Poppins"/>
                <a:cs typeface="Poppins"/>
                <a:sym typeface="Poppins"/>
              </a:rPr>
              <a:t>Eight Disciplines </a:t>
            </a:r>
            <a:r>
              <a:rPr b="1" lang="en-US" sz="4000">
                <a:solidFill>
                  <a:srgbClr val="2B3F5D"/>
                </a:solidFill>
                <a:latin typeface="Poppins"/>
                <a:ea typeface="Poppins"/>
                <a:cs typeface="Poppins"/>
                <a:sym typeface="Poppins"/>
              </a:rPr>
              <a:t>of Origination Mastery </a:t>
            </a:r>
            <a:endParaRPr/>
          </a:p>
        </p:txBody>
      </p:sp>
      <p:sp>
        <p:nvSpPr>
          <p:cNvPr id="131" name="Google Shape;131;p4"/>
          <p:cNvSpPr txBox="1"/>
          <p:nvPr/>
        </p:nvSpPr>
        <p:spPr>
          <a:xfrm>
            <a:off x="990600" y="800100"/>
            <a:ext cx="109728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Discipline Areas Overview</a:t>
            </a:r>
            <a:endParaRPr/>
          </a:p>
        </p:txBody>
      </p:sp>
      <p:sp>
        <p:nvSpPr>
          <p:cNvPr id="132" name="Google Shape;132;p4"/>
          <p:cNvSpPr txBox="1"/>
          <p:nvPr/>
        </p:nvSpPr>
        <p:spPr>
          <a:xfrm>
            <a:off x="1066800" y="3695700"/>
            <a:ext cx="13639800" cy="4970591"/>
          </a:xfrm>
          <a:prstGeom prst="rect">
            <a:avLst/>
          </a:prstGeom>
          <a:noFill/>
          <a:ln>
            <a:noFill/>
          </a:ln>
        </p:spPr>
        <p:txBody>
          <a:bodyPr anchorCtr="0" anchor="t" bIns="0" lIns="0" spcFirstLastPara="1" rIns="0" wrap="square" tIns="0">
            <a:spAutoFit/>
          </a:bodyPr>
          <a:lstStyle/>
          <a:p>
            <a:pPr indent="-742950" lvl="0" marL="742950" marR="0" rtl="0" algn="l">
              <a:spcBef>
                <a:spcPts val="0"/>
              </a:spcBef>
              <a:spcAft>
                <a:spcPts val="0"/>
              </a:spcAft>
              <a:buClr>
                <a:srgbClr val="CDA759"/>
              </a:buClr>
              <a:buSzPts val="3600"/>
              <a:buFont typeface="Calibri"/>
              <a:buAutoNum type="arabicPeriod"/>
            </a:pPr>
            <a:r>
              <a:rPr lang="en-US" sz="3600">
                <a:solidFill>
                  <a:srgbClr val="2B3F5D"/>
                </a:solidFill>
                <a:latin typeface="Poppins"/>
                <a:ea typeface="Poppins"/>
                <a:cs typeface="Poppins"/>
                <a:sym typeface="Poppins"/>
              </a:rPr>
              <a:t>Essential Knowledge</a:t>
            </a:r>
            <a:endParaRPr/>
          </a:p>
          <a:p>
            <a:pPr indent="-742950" lvl="0" marL="742950" marR="0" rtl="0" algn="l">
              <a:spcBef>
                <a:spcPts val="600"/>
              </a:spcBef>
              <a:spcAft>
                <a:spcPts val="0"/>
              </a:spcAft>
              <a:buClr>
                <a:srgbClr val="CDA759"/>
              </a:buClr>
              <a:buSzPts val="3600"/>
              <a:buFont typeface="Calibri"/>
              <a:buAutoNum type="arabicPeriod"/>
            </a:pPr>
            <a:r>
              <a:rPr lang="en-US" sz="3600">
                <a:solidFill>
                  <a:srgbClr val="2B3F5D"/>
                </a:solidFill>
                <a:latin typeface="Poppins"/>
                <a:ea typeface="Poppins"/>
                <a:cs typeface="Poppins"/>
                <a:sym typeface="Poppins"/>
              </a:rPr>
              <a:t>Systems of Selling</a:t>
            </a:r>
            <a:endParaRPr/>
          </a:p>
          <a:p>
            <a:pPr indent="-742950" lvl="0" marL="742950" marR="0" rtl="0" algn="l">
              <a:spcBef>
                <a:spcPts val="600"/>
              </a:spcBef>
              <a:spcAft>
                <a:spcPts val="0"/>
              </a:spcAft>
              <a:buClr>
                <a:srgbClr val="CDA759"/>
              </a:buClr>
              <a:buSzPts val="3600"/>
              <a:buFont typeface="Calibri"/>
              <a:buAutoNum type="arabicPeriod"/>
            </a:pPr>
            <a:r>
              <a:rPr lang="en-US" sz="3600">
                <a:solidFill>
                  <a:srgbClr val="2B3F5D"/>
                </a:solidFill>
                <a:latin typeface="Poppins"/>
                <a:ea typeface="Poppins"/>
                <a:cs typeface="Poppins"/>
                <a:sym typeface="Poppins"/>
              </a:rPr>
              <a:t>Marketing Mastery</a:t>
            </a:r>
            <a:endParaRPr/>
          </a:p>
          <a:p>
            <a:pPr indent="-742950" lvl="0" marL="742950" marR="0" rtl="0" algn="l">
              <a:spcBef>
                <a:spcPts val="600"/>
              </a:spcBef>
              <a:spcAft>
                <a:spcPts val="0"/>
              </a:spcAft>
              <a:buClr>
                <a:srgbClr val="CDA759"/>
              </a:buClr>
              <a:buSzPts val="3600"/>
              <a:buFont typeface="Calibri"/>
              <a:buAutoNum type="arabicPeriod"/>
            </a:pPr>
            <a:r>
              <a:rPr lang="en-US" sz="3600">
                <a:solidFill>
                  <a:srgbClr val="2B3F5D"/>
                </a:solidFill>
                <a:latin typeface="Poppins"/>
                <a:ea typeface="Poppins"/>
                <a:cs typeface="Poppins"/>
                <a:sym typeface="Poppins"/>
              </a:rPr>
              <a:t>Team &amp; Leadership Excellence</a:t>
            </a:r>
            <a:endParaRPr/>
          </a:p>
          <a:p>
            <a:pPr indent="-742950" lvl="0" marL="742950" marR="0" rtl="0" algn="l">
              <a:spcBef>
                <a:spcPts val="600"/>
              </a:spcBef>
              <a:spcAft>
                <a:spcPts val="0"/>
              </a:spcAft>
              <a:buClr>
                <a:srgbClr val="CDA759"/>
              </a:buClr>
              <a:buSzPts val="3600"/>
              <a:buFont typeface="Calibri"/>
              <a:buAutoNum type="arabicPeriod"/>
            </a:pPr>
            <a:r>
              <a:rPr lang="en-US" sz="3600">
                <a:solidFill>
                  <a:srgbClr val="2B3F5D"/>
                </a:solidFill>
                <a:latin typeface="Poppins"/>
                <a:ea typeface="Poppins"/>
                <a:cs typeface="Poppins"/>
                <a:sym typeface="Poppins"/>
              </a:rPr>
              <a:t>Systems of Service</a:t>
            </a:r>
            <a:endParaRPr/>
          </a:p>
          <a:p>
            <a:pPr indent="-742950" lvl="0" marL="742950" marR="0" rtl="0" algn="l">
              <a:spcBef>
                <a:spcPts val="600"/>
              </a:spcBef>
              <a:spcAft>
                <a:spcPts val="0"/>
              </a:spcAft>
              <a:buClr>
                <a:srgbClr val="CDA759"/>
              </a:buClr>
              <a:buSzPts val="3600"/>
              <a:buFont typeface="Calibri"/>
              <a:buAutoNum type="arabicPeriod"/>
            </a:pPr>
            <a:r>
              <a:rPr lang="en-US" sz="3600">
                <a:solidFill>
                  <a:srgbClr val="2B3F5D"/>
                </a:solidFill>
                <a:latin typeface="Poppins"/>
                <a:ea typeface="Poppins"/>
                <a:cs typeface="Poppins"/>
                <a:sym typeface="Poppins"/>
              </a:rPr>
              <a:t>Time &amp; Task Management</a:t>
            </a:r>
            <a:endParaRPr/>
          </a:p>
          <a:p>
            <a:pPr indent="-742950" lvl="0" marL="742950" marR="0" rtl="0" algn="l">
              <a:spcBef>
                <a:spcPts val="600"/>
              </a:spcBef>
              <a:spcAft>
                <a:spcPts val="0"/>
              </a:spcAft>
              <a:buClr>
                <a:srgbClr val="CDA759"/>
              </a:buClr>
              <a:buSzPts val="3600"/>
              <a:buFont typeface="Calibri"/>
              <a:buAutoNum type="arabicPeriod"/>
            </a:pPr>
            <a:r>
              <a:rPr lang="en-US" sz="3600">
                <a:solidFill>
                  <a:srgbClr val="2B3F5D"/>
                </a:solidFill>
                <a:latin typeface="Poppins"/>
                <a:ea typeface="Poppins"/>
                <a:cs typeface="Poppins"/>
                <a:sym typeface="Poppins"/>
              </a:rPr>
              <a:t>Mindset &amp; Health </a:t>
            </a:r>
            <a:endParaRPr/>
          </a:p>
          <a:p>
            <a:pPr indent="-742950" lvl="0" marL="742950" marR="0" rtl="0" algn="l">
              <a:spcBef>
                <a:spcPts val="600"/>
              </a:spcBef>
              <a:spcAft>
                <a:spcPts val="0"/>
              </a:spcAft>
              <a:buClr>
                <a:srgbClr val="CDA759"/>
              </a:buClr>
              <a:buSzPts val="3600"/>
              <a:buFont typeface="Calibri"/>
              <a:buAutoNum type="arabicPeriod"/>
            </a:pPr>
            <a:r>
              <a:rPr lang="en-US" sz="3600">
                <a:solidFill>
                  <a:srgbClr val="2B3F5D"/>
                </a:solidFill>
                <a:latin typeface="Poppins"/>
                <a:ea typeface="Poppins"/>
                <a:cs typeface="Poppins"/>
                <a:sym typeface="Poppins"/>
              </a:rPr>
              <a:t>Legacy &amp; Freedom</a:t>
            </a:r>
            <a:endParaRPr/>
          </a:p>
        </p:txBody>
      </p:sp>
      <p:pic>
        <p:nvPicPr>
          <p:cNvPr descr="A mountain with orange pointers&#10;&#10;AI-generated content may be incorrect." id="133" name="Google Shape;133;p4"/>
          <p:cNvPicPr preferRelativeResize="0"/>
          <p:nvPr/>
        </p:nvPicPr>
        <p:blipFill rotWithShape="1">
          <a:blip r:embed="rId3">
            <a:alphaModFix/>
          </a:blip>
          <a:srcRect b="2195" l="31469" r="9816" t="28008"/>
          <a:stretch/>
        </p:blipFill>
        <p:spPr>
          <a:xfrm>
            <a:off x="7161675" y="3390901"/>
            <a:ext cx="11146514" cy="6896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0" st="0"/>
                                            </p:txEl>
                                          </p:spTgt>
                                        </p:tgtEl>
                                        <p:attrNameLst>
                                          <p:attrName>style.visibility</p:attrName>
                                        </p:attrNameLst>
                                      </p:cBhvr>
                                      <p:to>
                                        <p:strVal val="visible"/>
                                      </p:to>
                                    </p:set>
                                    <p:animEffect filter="fade" transition="in">
                                      <p:cBhvr>
                                        <p:cTn dur="500"/>
                                        <p:tgtEl>
                                          <p:spTgt spid="1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1" st="1"/>
                                            </p:txEl>
                                          </p:spTgt>
                                        </p:tgtEl>
                                        <p:attrNameLst>
                                          <p:attrName>style.visibility</p:attrName>
                                        </p:attrNameLst>
                                      </p:cBhvr>
                                      <p:to>
                                        <p:strVal val="visible"/>
                                      </p:to>
                                    </p:set>
                                    <p:animEffect filter="fade" transition="in">
                                      <p:cBhvr>
                                        <p:cTn dur="500"/>
                                        <p:tgtEl>
                                          <p:spTgt spid="1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2" st="2"/>
                                            </p:txEl>
                                          </p:spTgt>
                                        </p:tgtEl>
                                        <p:attrNameLst>
                                          <p:attrName>style.visibility</p:attrName>
                                        </p:attrNameLst>
                                      </p:cBhvr>
                                      <p:to>
                                        <p:strVal val="visible"/>
                                      </p:to>
                                    </p:set>
                                    <p:animEffect filter="fade" transition="in">
                                      <p:cBhvr>
                                        <p:cTn dur="500"/>
                                        <p:tgtEl>
                                          <p:spTgt spid="1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3" st="3"/>
                                            </p:txEl>
                                          </p:spTgt>
                                        </p:tgtEl>
                                        <p:attrNameLst>
                                          <p:attrName>style.visibility</p:attrName>
                                        </p:attrNameLst>
                                      </p:cBhvr>
                                      <p:to>
                                        <p:strVal val="visible"/>
                                      </p:to>
                                    </p:set>
                                    <p:animEffect filter="fade" transition="in">
                                      <p:cBhvr>
                                        <p:cTn dur="500"/>
                                        <p:tgtEl>
                                          <p:spTgt spid="13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4" st="4"/>
                                            </p:txEl>
                                          </p:spTgt>
                                        </p:tgtEl>
                                        <p:attrNameLst>
                                          <p:attrName>style.visibility</p:attrName>
                                        </p:attrNameLst>
                                      </p:cBhvr>
                                      <p:to>
                                        <p:strVal val="visible"/>
                                      </p:to>
                                    </p:set>
                                    <p:animEffect filter="fade" transition="in">
                                      <p:cBhvr>
                                        <p:cTn dur="500"/>
                                        <p:tgtEl>
                                          <p:spTgt spid="13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5" st="5"/>
                                            </p:txEl>
                                          </p:spTgt>
                                        </p:tgtEl>
                                        <p:attrNameLst>
                                          <p:attrName>style.visibility</p:attrName>
                                        </p:attrNameLst>
                                      </p:cBhvr>
                                      <p:to>
                                        <p:strVal val="visible"/>
                                      </p:to>
                                    </p:set>
                                    <p:animEffect filter="fade" transition="in">
                                      <p:cBhvr>
                                        <p:cTn dur="500"/>
                                        <p:tgtEl>
                                          <p:spTgt spid="13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6" st="6"/>
                                            </p:txEl>
                                          </p:spTgt>
                                        </p:tgtEl>
                                        <p:attrNameLst>
                                          <p:attrName>style.visibility</p:attrName>
                                        </p:attrNameLst>
                                      </p:cBhvr>
                                      <p:to>
                                        <p:strVal val="visible"/>
                                      </p:to>
                                    </p:set>
                                    <p:animEffect filter="fade" transition="in">
                                      <p:cBhvr>
                                        <p:cTn dur="500"/>
                                        <p:tgtEl>
                                          <p:spTgt spid="13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7" st="7"/>
                                            </p:txEl>
                                          </p:spTgt>
                                        </p:tgtEl>
                                        <p:attrNameLst>
                                          <p:attrName>style.visibility</p:attrName>
                                        </p:attrNameLst>
                                      </p:cBhvr>
                                      <p:to>
                                        <p:strVal val="visible"/>
                                      </p:to>
                                    </p:set>
                                    <p:animEffect filter="fade" transition="in">
                                      <p:cBhvr>
                                        <p:cTn dur="500"/>
                                        <p:tgtEl>
                                          <p:spTgt spid="13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38" name="Shape 138"/>
        <p:cNvGrpSpPr/>
        <p:nvPr/>
      </p:nvGrpSpPr>
      <p:grpSpPr>
        <a:xfrm>
          <a:off x="0" y="0"/>
          <a:ext cx="0" cy="0"/>
          <a:chOff x="0" y="0"/>
          <a:chExt cx="0" cy="0"/>
        </a:xfrm>
      </p:grpSpPr>
      <p:sp>
        <p:nvSpPr>
          <p:cNvPr id="139" name="Google Shape;139;p5"/>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5"/>
          <p:cNvSpPr txBox="1"/>
          <p:nvPr/>
        </p:nvSpPr>
        <p:spPr>
          <a:xfrm>
            <a:off x="990600" y="3314700"/>
            <a:ext cx="12573000" cy="4093428"/>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Mastery of Artificial Intelligence</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Underwriting Guidelines</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Loan Programs </a:t>
            </a:r>
            <a:r>
              <a:rPr lang="en-US" sz="4400">
                <a:solidFill>
                  <a:srgbClr val="2B3F5D"/>
                </a:solidFill>
                <a:latin typeface="Poppins"/>
                <a:ea typeface="Poppins"/>
                <a:cs typeface="Poppins"/>
                <a:sym typeface="Poppins"/>
              </a:rPr>
              <a:t>(DSCR, Non-QM, Reverse)</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Financial Markets </a:t>
            </a:r>
            <a:r>
              <a:rPr lang="en-US" sz="4400">
                <a:solidFill>
                  <a:srgbClr val="2B3F5D"/>
                </a:solidFill>
                <a:latin typeface="Poppins"/>
                <a:ea typeface="Poppins"/>
                <a:cs typeface="Poppins"/>
                <a:sym typeface="Poppins"/>
              </a:rPr>
              <a:t>(CMA, Highway)</a:t>
            </a:r>
            <a:endParaRPr i="1" sz="4400">
              <a:solidFill>
                <a:srgbClr val="2B3F5D"/>
              </a:solidFill>
              <a:latin typeface="Poppins"/>
              <a:ea typeface="Poppins"/>
              <a:cs typeface="Poppins"/>
              <a:sym typeface="Poppins"/>
            </a:endParaRPr>
          </a:p>
        </p:txBody>
      </p:sp>
      <p:sp>
        <p:nvSpPr>
          <p:cNvPr id="141" name="Google Shape;141;p5"/>
          <p:cNvSpPr txBox="1"/>
          <p:nvPr/>
        </p:nvSpPr>
        <p:spPr>
          <a:xfrm>
            <a:off x="990600" y="800100"/>
            <a:ext cx="109728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Essential Knowledge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46" name="Shape 146"/>
        <p:cNvGrpSpPr/>
        <p:nvPr/>
      </p:nvGrpSpPr>
      <p:grpSpPr>
        <a:xfrm>
          <a:off x="0" y="0"/>
          <a:ext cx="0" cy="0"/>
          <a:chOff x="0" y="0"/>
          <a:chExt cx="0" cy="0"/>
        </a:xfrm>
      </p:grpSpPr>
      <p:sp>
        <p:nvSpPr>
          <p:cNvPr id="147" name="Google Shape;147;p6"/>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6"/>
          <p:cNvSpPr txBox="1"/>
          <p:nvPr/>
        </p:nvSpPr>
        <p:spPr>
          <a:xfrm>
            <a:off x="990600" y="3086100"/>
            <a:ext cx="12573000" cy="6370975"/>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Presentations to Borrowers</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Presentations to Realtors</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Presentations to CPAs, CFPs &amp; Attorneys</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One-to-many Presentations</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You must have a high batting average</a:t>
            </a:r>
            <a:endParaRPr/>
          </a:p>
          <a:p>
            <a:pPr indent="-292100" lvl="0" marL="571500" marR="0" rtl="0" algn="l">
              <a:spcBef>
                <a:spcPts val="3600"/>
              </a:spcBef>
              <a:spcAft>
                <a:spcPts val="0"/>
              </a:spcAft>
              <a:buClr>
                <a:srgbClr val="D6B160"/>
              </a:buClr>
              <a:buSzPts val="4400"/>
              <a:buFont typeface="Noto Sans Symbols"/>
              <a:buNone/>
            </a:pPr>
            <a:r>
              <a:t/>
            </a:r>
            <a:endParaRPr b="1" sz="4400">
              <a:solidFill>
                <a:srgbClr val="2B3F5D"/>
              </a:solidFill>
              <a:latin typeface="Poppins"/>
              <a:ea typeface="Poppins"/>
              <a:cs typeface="Poppins"/>
              <a:sym typeface="Poppins"/>
            </a:endParaRPr>
          </a:p>
        </p:txBody>
      </p:sp>
      <p:sp>
        <p:nvSpPr>
          <p:cNvPr id="149" name="Google Shape;149;p6"/>
          <p:cNvSpPr txBox="1"/>
          <p:nvPr/>
        </p:nvSpPr>
        <p:spPr>
          <a:xfrm>
            <a:off x="990600" y="800100"/>
            <a:ext cx="109728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Systems of Selling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54" name="Shape 154"/>
        <p:cNvGrpSpPr/>
        <p:nvPr/>
      </p:nvGrpSpPr>
      <p:grpSpPr>
        <a:xfrm>
          <a:off x="0" y="0"/>
          <a:ext cx="0" cy="0"/>
          <a:chOff x="0" y="0"/>
          <a:chExt cx="0" cy="0"/>
        </a:xfrm>
      </p:grpSpPr>
      <p:sp>
        <p:nvSpPr>
          <p:cNvPr id="155" name="Google Shape;155;p7"/>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7"/>
          <p:cNvSpPr txBox="1"/>
          <p:nvPr/>
        </p:nvSpPr>
        <p:spPr>
          <a:xfrm>
            <a:off x="980364" y="3592235"/>
            <a:ext cx="10602036" cy="3631763"/>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Database Marketing</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Marketing to Referral Sources</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Consumer Direct Marketing &amp; Social Media</a:t>
            </a:r>
            <a:endParaRPr/>
          </a:p>
        </p:txBody>
      </p:sp>
      <p:sp>
        <p:nvSpPr>
          <p:cNvPr id="157" name="Google Shape;157;p7"/>
          <p:cNvSpPr txBox="1"/>
          <p:nvPr/>
        </p:nvSpPr>
        <p:spPr>
          <a:xfrm>
            <a:off x="990600" y="800100"/>
            <a:ext cx="109728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Marketing Mastery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62" name="Shape 162"/>
        <p:cNvGrpSpPr/>
        <p:nvPr/>
      </p:nvGrpSpPr>
      <p:grpSpPr>
        <a:xfrm>
          <a:off x="0" y="0"/>
          <a:ext cx="0" cy="0"/>
          <a:chOff x="0" y="0"/>
          <a:chExt cx="0" cy="0"/>
        </a:xfrm>
      </p:grpSpPr>
      <p:sp>
        <p:nvSpPr>
          <p:cNvPr id="163" name="Google Shape;163;p8"/>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8"/>
          <p:cNvSpPr txBox="1"/>
          <p:nvPr/>
        </p:nvSpPr>
        <p:spPr>
          <a:xfrm>
            <a:off x="990600" y="3086100"/>
            <a:ext cx="11897436" cy="5232202"/>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Building a Team</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Hiring &amp; Onboarding</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Training &amp; One-on-Ones</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Culture</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Leading in your own life with integrity</a:t>
            </a:r>
            <a:endParaRPr/>
          </a:p>
        </p:txBody>
      </p:sp>
      <p:sp>
        <p:nvSpPr>
          <p:cNvPr id="165" name="Google Shape;165;p8"/>
          <p:cNvSpPr txBox="1"/>
          <p:nvPr/>
        </p:nvSpPr>
        <p:spPr>
          <a:xfrm>
            <a:off x="990600" y="800100"/>
            <a:ext cx="109728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Team &amp; Leadership Excellence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70" name="Shape 170"/>
        <p:cNvGrpSpPr/>
        <p:nvPr/>
      </p:nvGrpSpPr>
      <p:grpSpPr>
        <a:xfrm>
          <a:off x="0" y="0"/>
          <a:ext cx="0" cy="0"/>
          <a:chOff x="0" y="0"/>
          <a:chExt cx="0" cy="0"/>
        </a:xfrm>
      </p:grpSpPr>
      <p:sp>
        <p:nvSpPr>
          <p:cNvPr id="171" name="Google Shape;171;p9"/>
          <p:cNvSpPr/>
          <p:nvPr/>
        </p:nvSpPr>
        <p:spPr>
          <a:xfrm>
            <a:off x="0" y="723900"/>
            <a:ext cx="14097000" cy="1095935"/>
          </a:xfrm>
          <a:prstGeom prst="rect">
            <a:avLst/>
          </a:prstGeom>
          <a:solidFill>
            <a:srgbClr val="2B3F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9"/>
          <p:cNvSpPr txBox="1"/>
          <p:nvPr/>
        </p:nvSpPr>
        <p:spPr>
          <a:xfrm>
            <a:off x="980364" y="3467100"/>
            <a:ext cx="11135436" cy="4308872"/>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The Perfect Loan Process </a:t>
            </a:r>
            <a:r>
              <a:rPr lang="en-US" sz="4400">
                <a:solidFill>
                  <a:srgbClr val="2B3F5D"/>
                </a:solidFill>
                <a:latin typeface="Poppins"/>
                <a:ea typeface="Poppins"/>
                <a:cs typeface="Poppins"/>
                <a:sym typeface="Poppins"/>
              </a:rPr>
              <a:t>(A system for dynamic service)</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Under-promise and over-deliver</a:t>
            </a:r>
            <a:endParaRPr/>
          </a:p>
          <a:p>
            <a:pPr indent="-571500" lvl="0" marL="571500" marR="0" rtl="0" algn="l">
              <a:spcBef>
                <a:spcPts val="3600"/>
              </a:spcBef>
              <a:spcAft>
                <a:spcPts val="0"/>
              </a:spcAft>
              <a:buClr>
                <a:srgbClr val="D6B160"/>
              </a:buClr>
              <a:buSzPts val="4400"/>
              <a:buFont typeface="Noto Sans Symbols"/>
              <a:buChar char="⮚"/>
            </a:pPr>
            <a:r>
              <a:rPr b="1" lang="en-US" sz="4400">
                <a:solidFill>
                  <a:srgbClr val="2B3F5D"/>
                </a:solidFill>
                <a:latin typeface="Poppins"/>
                <a:ea typeface="Poppins"/>
                <a:cs typeface="Poppins"/>
                <a:sym typeface="Poppins"/>
              </a:rPr>
              <a:t>Using AI to create systems to streamline your workday</a:t>
            </a:r>
            <a:endParaRPr/>
          </a:p>
        </p:txBody>
      </p:sp>
      <p:sp>
        <p:nvSpPr>
          <p:cNvPr id="173" name="Google Shape;173;p9"/>
          <p:cNvSpPr txBox="1"/>
          <p:nvPr/>
        </p:nvSpPr>
        <p:spPr>
          <a:xfrm>
            <a:off x="990600" y="800100"/>
            <a:ext cx="10972800" cy="874470"/>
          </a:xfrm>
          <a:prstGeom prst="rect">
            <a:avLst/>
          </a:prstGeom>
          <a:noFill/>
          <a:ln>
            <a:noFill/>
          </a:ln>
        </p:spPr>
        <p:txBody>
          <a:bodyPr anchorCtr="0" anchor="ctr" bIns="0" lIns="0" spcFirstLastPara="1" rIns="0" wrap="square" tIns="0">
            <a:spAutoFit/>
          </a:bodyPr>
          <a:lstStyle/>
          <a:p>
            <a:pPr indent="0" lvl="0" marL="0" marR="0" rtl="0" algn="l">
              <a:lnSpc>
                <a:spcPct val="152500"/>
              </a:lnSpc>
              <a:spcBef>
                <a:spcPts val="0"/>
              </a:spcBef>
              <a:spcAft>
                <a:spcPts val="0"/>
              </a:spcAft>
              <a:buNone/>
            </a:pPr>
            <a:r>
              <a:rPr b="1" lang="en-US" sz="4800">
                <a:solidFill>
                  <a:schemeClr val="lt1"/>
                </a:solidFill>
                <a:latin typeface="Poppins"/>
                <a:ea typeface="Poppins"/>
                <a:cs typeface="Poppins"/>
                <a:sym typeface="Poppins"/>
              </a:rPr>
              <a:t>Systems of Service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Andrew Vass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0afbc9e-a46f-4bcf-ba91-c007fd70cf90_Enabled">
    <vt:lpwstr>true</vt:lpwstr>
  </property>
  <property fmtid="{D5CDD505-2E9C-101B-9397-08002B2CF9AE}" pid="3" name="MSIP_Label_50afbc9e-a46f-4bcf-ba91-c007fd70cf90_SetDate">
    <vt:lpwstr>2025-10-01T19:25:53Z</vt:lpwstr>
  </property>
  <property fmtid="{D5CDD505-2E9C-101B-9397-08002B2CF9AE}" pid="4" name="MSIP_Label_50afbc9e-a46f-4bcf-ba91-c007fd70cf90_Method">
    <vt:lpwstr>Standard</vt:lpwstr>
  </property>
  <property fmtid="{D5CDD505-2E9C-101B-9397-08002B2CF9AE}" pid="5" name="MSIP_Label_50afbc9e-a46f-4bcf-ba91-c007fd70cf90_Name">
    <vt:lpwstr>defa4170-0d19-0005-0004-bc88714345d2</vt:lpwstr>
  </property>
  <property fmtid="{D5CDD505-2E9C-101B-9397-08002B2CF9AE}" pid="6" name="MSIP_Label_50afbc9e-a46f-4bcf-ba91-c007fd70cf90_SiteId">
    <vt:lpwstr>acef1bbf-0ad2-4a5e-aae8-0d0846b1a039</vt:lpwstr>
  </property>
  <property fmtid="{D5CDD505-2E9C-101B-9397-08002B2CF9AE}" pid="7" name="MSIP_Label_50afbc9e-a46f-4bcf-ba91-c007fd70cf90_ActionId">
    <vt:lpwstr>6b4c4192-9dbe-46cf-b019-1af48c0077fb</vt:lpwstr>
  </property>
  <property fmtid="{D5CDD505-2E9C-101B-9397-08002B2CF9AE}" pid="8" name="MSIP_Label_50afbc9e-a46f-4bcf-ba91-c007fd70cf90_ContentBits">
    <vt:lpwstr>0</vt:lpwstr>
  </property>
  <property fmtid="{D5CDD505-2E9C-101B-9397-08002B2CF9AE}" pid="9" name="MSIP_Label_50afbc9e-a46f-4bcf-ba91-c007fd70cf90_Tag">
    <vt:lpwstr>10, 3, 0, 1</vt:lpwstr>
  </property>
</Properties>
</file>